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40" autoAdjust="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29E30-11C3-429B-9D3E-58D2D20CA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B0413D9-AEB9-48BF-9548-51CFAD5F4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D53582-956E-4C03-8FBD-7A53AAEB8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93F00F-0400-40A2-B1F2-B2215A7CA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84941-5808-438F-A696-DF9381899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87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8B64B-31BF-480A-BBB7-4E4932D7F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10F27F0-8B0F-4FAB-8449-464C0FC25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BB624A-EB19-405D-A5AD-502BEC9D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CF47E-A6C4-48B4-9CA1-BAC2D78CF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CC3787-6691-4A6A-AB4C-86D5EB412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680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2C7C499-7BA9-41C8-8CD5-EB0AF60832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2E24D28-3C9B-429F-8C95-BB62E30F6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9EF2AD-50FB-4EC1-A798-A7AF85A24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83B01D-0AA9-4DDE-859E-2218502DF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AA672C-55A7-44F1-A4BC-6918C66B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224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BE1E9-EA06-4723-80D7-B857CE23A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AF6BCC-E157-4AE9-9AD7-4FDABD5B2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C5E673-B642-4001-B84D-AA64336BA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4AEF7A-6B9A-4338-8200-E09DC5F68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08BA40-9853-4F43-9125-9EC3696F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4793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544018-BC4C-4B32-AB41-268BD2594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B08650-61D6-4E9E-949D-934F60AE4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69F7E6-3C1E-4FB1-BA62-9BED80A6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E94621-23A7-4A25-B4F6-B2CE1D1B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BB2A03-96B9-49EB-BE69-CB4D47CF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978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0967F3-7584-4B5B-9DFA-7A2F6510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BF9C1B-56FB-4D47-BEAB-A212E96910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F4DCB3-2FE4-41C0-A0DF-73E005B83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606942-B26E-4402-9566-5690B2230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16B2B9-CAF8-4B49-A4B3-5443B20C9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1A7E88-DE9F-45F2-AC7B-F8199B12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738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CE07E-5F08-4D07-9892-46E4A564B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70EEF0-4C89-4752-9021-650FB0171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BE1525-6061-42CB-B9E5-17FC0135B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998494D-D6A2-40F5-BCD4-DF538D1798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D970E05-D5F3-4B40-807C-10595601B9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68B0B3F-E10F-4686-AFDA-7F69FFD4A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5F1A629-1A8B-417D-941D-EF83A8C6F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064F994-B0E7-4567-8BDD-3BAC881F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14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FAEB19-CF0C-4664-9AE7-3858CF0EC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3DFE092-B553-409D-95E8-D59EEA2EA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D0B45C-DBAB-4E4F-B350-6D642C4F3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2746C97-609A-4D1C-9D3E-D22946ECF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501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478FCE-148C-4746-BDF8-E57E656D5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BF909D8-88F9-4C62-825C-ECF826E2C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5BA39B3-6DC0-4547-A3C3-CC3AD8968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894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F7A692-9056-46BE-9EEF-5EB6F1870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E9846C-FA5A-4657-8FC4-D342E3062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0F9E143-D4DB-478A-B764-EA64F5B89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CD2DA7-AEB7-44B1-BEEA-059C4831C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70C3C4-EF23-45E3-89D1-0B2D3263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F02C64-FDF7-474F-9D6C-E3CCB56B7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33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4DD195-264D-4B08-A4FC-7E214B168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F2E61A8-7915-410D-A1C4-41A336DD08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6B863C-518E-4A7B-891C-58E029447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5F50EA5-E5A2-4796-A353-9A9BD9DF0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C65F178-E8E4-4750-86C0-BB0034827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600D12-6238-4B09-9B03-FBB808AE8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7777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5895883-C384-4B61-BBFA-857F87B24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F65515-9617-4A3D-BAC4-044033D52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1286E3-61EC-47B2-8F1C-926330B37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BBBB7-7AAC-478D-BFA0-1208023469FB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9E7726-70F7-4D57-A525-E216FEB64D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4F3665-D24C-4148-83E5-A209951CD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03AAC-37F0-4A86-9CA3-9D945FCD27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368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hteck 42">
            <a:extLst>
              <a:ext uri="{FF2B5EF4-FFF2-40B4-BE49-F238E27FC236}">
                <a16:creationId xmlns:a16="http://schemas.microsoft.com/office/drawing/2014/main" id="{E0A84070-7018-4BE2-8815-CBBEB6348051}"/>
              </a:ext>
            </a:extLst>
          </p:cNvPr>
          <p:cNvSpPr/>
          <p:nvPr/>
        </p:nvSpPr>
        <p:spPr>
          <a:xfrm>
            <a:off x="292587" y="2642546"/>
            <a:ext cx="11606825" cy="40935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55D1966-440A-4ED6-8677-503A048DDF8F}"/>
              </a:ext>
            </a:extLst>
          </p:cNvPr>
          <p:cNvSpPr/>
          <p:nvPr/>
        </p:nvSpPr>
        <p:spPr>
          <a:xfrm>
            <a:off x="292587" y="2201332"/>
            <a:ext cx="11606825" cy="43645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</a:rPr>
              <a:t>Abwasserbetrieb Musterstadt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8D31873-EC37-4E63-BF71-8DB85525649E}"/>
              </a:ext>
            </a:extLst>
          </p:cNvPr>
          <p:cNvSpPr/>
          <p:nvPr/>
        </p:nvSpPr>
        <p:spPr>
          <a:xfrm>
            <a:off x="1028700" y="1668174"/>
            <a:ext cx="10870711" cy="423326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Untere Wasserbehörde</a:t>
            </a:r>
            <a:r>
              <a:rPr lang="de-DE" dirty="0">
                <a:solidFill>
                  <a:schemeClr val="tx1"/>
                </a:solidFill>
              </a:rPr>
              <a:t>: </a:t>
            </a:r>
            <a:r>
              <a:rPr lang="de-DE" i="1" dirty="0">
                <a:solidFill>
                  <a:schemeClr val="tx1"/>
                </a:solidFill>
              </a:rPr>
              <a:t>Musterbehörde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99037C4-54CB-4E84-8817-A060F98AED73}"/>
              </a:ext>
            </a:extLst>
          </p:cNvPr>
          <p:cNvSpPr/>
          <p:nvPr/>
        </p:nvSpPr>
        <p:spPr>
          <a:xfrm>
            <a:off x="1028700" y="863845"/>
            <a:ext cx="10870711" cy="423326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Obere Wasserbehörde: </a:t>
            </a:r>
            <a:r>
              <a:rPr lang="de-DE" i="1" dirty="0">
                <a:solidFill>
                  <a:schemeClr val="tx1"/>
                </a:solidFill>
              </a:rPr>
              <a:t>Musterbehörde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00869E5D-BB13-494A-AFC0-CDAADA522082}"/>
              </a:ext>
            </a:extLst>
          </p:cNvPr>
          <p:cNvSpPr/>
          <p:nvPr/>
        </p:nvSpPr>
        <p:spPr>
          <a:xfrm>
            <a:off x="1028700" y="106072"/>
            <a:ext cx="10870712" cy="423326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Land </a:t>
            </a:r>
            <a:r>
              <a:rPr lang="de-DE" dirty="0">
                <a:solidFill>
                  <a:schemeClr val="tx1"/>
                </a:solidFill>
              </a:rPr>
              <a:t>: </a:t>
            </a:r>
            <a:r>
              <a:rPr lang="de-DE" i="1" dirty="0">
                <a:solidFill>
                  <a:schemeClr val="tx1"/>
                </a:solidFill>
              </a:rPr>
              <a:t>Landesamt Musterland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71A6AA4C-FD15-4B4B-BE87-EAE2C0EA3E1D}"/>
              </a:ext>
            </a:extLst>
          </p:cNvPr>
          <p:cNvSpPr/>
          <p:nvPr/>
        </p:nvSpPr>
        <p:spPr>
          <a:xfrm>
            <a:off x="649962" y="4785296"/>
            <a:ext cx="2656211" cy="87417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Abteilung </a:t>
            </a:r>
          </a:p>
          <a:p>
            <a:pPr algn="ctr"/>
            <a:r>
              <a:rPr lang="de-DE" sz="1400" b="1" dirty="0">
                <a:solidFill>
                  <a:schemeClr val="tx1"/>
                </a:solidFill>
              </a:rPr>
              <a:t>„Kaufmännische Verwaltung“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D058CFDC-4029-4566-B99C-C247398F26A3}"/>
              </a:ext>
            </a:extLst>
          </p:cNvPr>
          <p:cNvSpPr/>
          <p:nvPr/>
        </p:nvSpPr>
        <p:spPr>
          <a:xfrm>
            <a:off x="3480636" y="4783189"/>
            <a:ext cx="2656210" cy="87417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Abteilung 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b="1" dirty="0">
                <a:solidFill>
                  <a:schemeClr val="tx1"/>
                </a:solidFill>
              </a:rPr>
              <a:t>„Planen &amp; Bauen“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1A6A9D97-CD0B-4B2C-A0E0-F93B25260FAD}"/>
              </a:ext>
            </a:extLst>
          </p:cNvPr>
          <p:cNvSpPr/>
          <p:nvPr/>
        </p:nvSpPr>
        <p:spPr>
          <a:xfrm>
            <a:off x="6265567" y="4783189"/>
            <a:ext cx="2656211" cy="87417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Abteilung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„</a:t>
            </a:r>
            <a:r>
              <a:rPr lang="de-DE" sz="1400" b="1" dirty="0">
                <a:solidFill>
                  <a:schemeClr val="tx1"/>
                </a:solidFill>
              </a:rPr>
              <a:t>Betrieb“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E7A63DB5-89BB-4AF2-93C3-2ECFC8F0CCF7}"/>
              </a:ext>
            </a:extLst>
          </p:cNvPr>
          <p:cNvSpPr/>
          <p:nvPr/>
        </p:nvSpPr>
        <p:spPr>
          <a:xfrm>
            <a:off x="9094872" y="4785296"/>
            <a:ext cx="2496820" cy="8720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</a:rPr>
              <a:t>Stabstellen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18D28B0-6CA5-463A-86DA-4CEAC155E3CA}"/>
              </a:ext>
            </a:extLst>
          </p:cNvPr>
          <p:cNvSpPr txBox="1"/>
          <p:nvPr/>
        </p:nvSpPr>
        <p:spPr>
          <a:xfrm>
            <a:off x="651331" y="5716628"/>
            <a:ext cx="2656210" cy="7386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Gebühren, Beitragserhebung, Recht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Finanzbuchhaltung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39FD152-4B2F-4AAE-A4CA-B82C530563B4}"/>
              </a:ext>
            </a:extLst>
          </p:cNvPr>
          <p:cNvSpPr txBox="1"/>
          <p:nvPr/>
        </p:nvSpPr>
        <p:spPr>
          <a:xfrm>
            <a:off x="3475116" y="5716628"/>
            <a:ext cx="2656210" cy="7386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Planen &amp; Bauen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Technische Verwaltung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Kanalkataster</a:t>
            </a:r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7461B20-DE84-4A5F-B58A-91899C3961A6}"/>
              </a:ext>
            </a:extLst>
          </p:cNvPr>
          <p:cNvSpPr txBox="1"/>
          <p:nvPr/>
        </p:nvSpPr>
        <p:spPr>
          <a:xfrm>
            <a:off x="6265567" y="5716628"/>
            <a:ext cx="2656210" cy="9541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Betriebsverwaltung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T&amp;O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E&amp;B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Zentrallabor Telgte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CE321E52-2C44-4E42-9367-73B20CAC2EFA}"/>
              </a:ext>
            </a:extLst>
          </p:cNvPr>
          <p:cNvSpPr/>
          <p:nvPr/>
        </p:nvSpPr>
        <p:spPr>
          <a:xfrm>
            <a:off x="5179030" y="2693478"/>
            <a:ext cx="1862879" cy="42332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Verwaltungsrat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FA53BCCE-4E30-4C60-A524-7B6EFA357C8C}"/>
              </a:ext>
            </a:extLst>
          </p:cNvPr>
          <p:cNvSpPr/>
          <p:nvPr/>
        </p:nvSpPr>
        <p:spPr>
          <a:xfrm>
            <a:off x="5150780" y="3336166"/>
            <a:ext cx="1917506" cy="42332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Vorstand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851D942B-6E08-4F8B-AFA7-CB29AFE58F15}"/>
              </a:ext>
            </a:extLst>
          </p:cNvPr>
          <p:cNvSpPr/>
          <p:nvPr/>
        </p:nvSpPr>
        <p:spPr>
          <a:xfrm>
            <a:off x="3280981" y="3774553"/>
            <a:ext cx="1862879" cy="58640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Personalrat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1B032637-685E-44CB-A39F-28BEF40CBBDA}"/>
              </a:ext>
            </a:extLst>
          </p:cNvPr>
          <p:cNvSpPr/>
          <p:nvPr/>
        </p:nvSpPr>
        <p:spPr>
          <a:xfrm>
            <a:off x="7068285" y="3771237"/>
            <a:ext cx="3924153" cy="58640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Referentin*in des Vorstandes</a:t>
            </a: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Personal-/Organisationsmanagement</a:t>
            </a: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535D07BA-8248-4E11-82EB-1D85C253A8EC}"/>
              </a:ext>
            </a:extLst>
          </p:cNvPr>
          <p:cNvCxnSpPr>
            <a:cxnSpLocks/>
            <a:stCxn id="15" idx="2"/>
            <a:endCxn id="22" idx="0"/>
          </p:cNvCxnSpPr>
          <p:nvPr/>
        </p:nvCxnSpPr>
        <p:spPr>
          <a:xfrm flipH="1">
            <a:off x="6109533" y="3116804"/>
            <a:ext cx="937" cy="2193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5E6E0ECE-0513-4DEA-9B82-4F158A90A0AC}"/>
              </a:ext>
            </a:extLst>
          </p:cNvPr>
          <p:cNvCxnSpPr>
            <a:cxnSpLocks/>
          </p:cNvCxnSpPr>
          <p:nvPr/>
        </p:nvCxnSpPr>
        <p:spPr>
          <a:xfrm>
            <a:off x="6100741" y="3759492"/>
            <a:ext cx="0" cy="80774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A0060152-B2BB-4932-8630-F1B0F6C8BAA5}"/>
              </a:ext>
            </a:extLst>
          </p:cNvPr>
          <p:cNvCxnSpPr>
            <a:cxnSpLocks/>
          </p:cNvCxnSpPr>
          <p:nvPr/>
        </p:nvCxnSpPr>
        <p:spPr>
          <a:xfrm flipH="1" flipV="1">
            <a:off x="1978067" y="4563827"/>
            <a:ext cx="4158777" cy="81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B4977782-5599-4780-ACBA-617AAD8BA899}"/>
              </a:ext>
            </a:extLst>
          </p:cNvPr>
          <p:cNvCxnSpPr>
            <a:cxnSpLocks/>
          </p:cNvCxnSpPr>
          <p:nvPr/>
        </p:nvCxnSpPr>
        <p:spPr>
          <a:xfrm>
            <a:off x="1984999" y="4559065"/>
            <a:ext cx="0" cy="2193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r Verbinder 37">
            <a:extLst>
              <a:ext uri="{FF2B5EF4-FFF2-40B4-BE49-F238E27FC236}">
                <a16:creationId xmlns:a16="http://schemas.microsoft.com/office/drawing/2014/main" id="{8A476553-4B4C-460B-A4AD-D03CA0D9387D}"/>
              </a:ext>
            </a:extLst>
          </p:cNvPr>
          <p:cNvCxnSpPr>
            <a:cxnSpLocks/>
          </p:cNvCxnSpPr>
          <p:nvPr/>
        </p:nvCxnSpPr>
        <p:spPr>
          <a:xfrm>
            <a:off x="4813291" y="4564857"/>
            <a:ext cx="0" cy="2193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B0DA76D0-ABC3-4EAB-85D0-9E19F402E573}"/>
              </a:ext>
            </a:extLst>
          </p:cNvPr>
          <p:cNvCxnSpPr>
            <a:cxnSpLocks/>
          </p:cNvCxnSpPr>
          <p:nvPr/>
        </p:nvCxnSpPr>
        <p:spPr>
          <a:xfrm>
            <a:off x="7593672" y="4573588"/>
            <a:ext cx="0" cy="2193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5D35A989-E5A1-4847-B316-14A44B5B6123}"/>
              </a:ext>
            </a:extLst>
          </p:cNvPr>
          <p:cNvCxnSpPr>
            <a:cxnSpLocks/>
          </p:cNvCxnSpPr>
          <p:nvPr/>
        </p:nvCxnSpPr>
        <p:spPr>
          <a:xfrm>
            <a:off x="10396033" y="4576528"/>
            <a:ext cx="0" cy="2018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FADEA2CD-2609-4CDC-9742-6A45991B27B3}"/>
              </a:ext>
            </a:extLst>
          </p:cNvPr>
          <p:cNvCxnSpPr>
            <a:cxnSpLocks/>
          </p:cNvCxnSpPr>
          <p:nvPr/>
        </p:nvCxnSpPr>
        <p:spPr>
          <a:xfrm flipH="1">
            <a:off x="6136846" y="4571766"/>
            <a:ext cx="426553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hteck 43">
            <a:extLst>
              <a:ext uri="{FF2B5EF4-FFF2-40B4-BE49-F238E27FC236}">
                <a16:creationId xmlns:a16="http://schemas.microsoft.com/office/drawing/2014/main" id="{7459CA19-766D-48FD-AEC0-E899111083C9}"/>
              </a:ext>
            </a:extLst>
          </p:cNvPr>
          <p:cNvSpPr/>
          <p:nvPr/>
        </p:nvSpPr>
        <p:spPr>
          <a:xfrm rot="16200000">
            <a:off x="-396291" y="794948"/>
            <a:ext cx="1985430" cy="607674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Aufsichtsbehörden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267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Breitbild</PresentationFormat>
  <Paragraphs>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bone</dc:creator>
  <cp:lastModifiedBy>bone</cp:lastModifiedBy>
  <cp:revision>8</cp:revision>
  <dcterms:created xsi:type="dcterms:W3CDTF">2026-01-27T09:45:41Z</dcterms:created>
  <dcterms:modified xsi:type="dcterms:W3CDTF">2026-02-12T15:53:16Z</dcterms:modified>
</cp:coreProperties>
</file>