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4578" r:id="rId3"/>
  </p:sldMasterIdLst>
  <p:notesMasterIdLst>
    <p:notesMasterId r:id="rId25"/>
  </p:notesMasterIdLst>
  <p:handoutMasterIdLst>
    <p:handoutMasterId r:id="rId26"/>
  </p:handoutMasterIdLst>
  <p:sldIdLst>
    <p:sldId id="1301" r:id="rId4"/>
    <p:sldId id="1299" r:id="rId5"/>
    <p:sldId id="1300" r:id="rId6"/>
    <p:sldId id="1281" r:id="rId7"/>
    <p:sldId id="1290" r:id="rId8"/>
    <p:sldId id="1282" r:id="rId9"/>
    <p:sldId id="1291" r:id="rId10"/>
    <p:sldId id="1283" r:id="rId11"/>
    <p:sldId id="1292" r:id="rId12"/>
    <p:sldId id="1284" r:id="rId13"/>
    <p:sldId id="1297" r:id="rId14"/>
    <p:sldId id="1285" r:id="rId15"/>
    <p:sldId id="1293" r:id="rId16"/>
    <p:sldId id="1302" r:id="rId17"/>
    <p:sldId id="1294" r:id="rId18"/>
    <p:sldId id="1287" r:id="rId19"/>
    <p:sldId id="1288" r:id="rId20"/>
    <p:sldId id="1289" r:id="rId21"/>
    <p:sldId id="1295" r:id="rId22"/>
    <p:sldId id="1303" r:id="rId23"/>
    <p:sldId id="1304" r:id="rId24"/>
  </p:sldIdLst>
  <p:sldSz cx="12192000" cy="6858000"/>
  <p:notesSz cx="6794500" cy="99314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D1"/>
    <a:srgbClr val="00A0DC"/>
    <a:srgbClr val="FF3300"/>
    <a:srgbClr val="FFFFFF"/>
    <a:srgbClr val="0092DD"/>
    <a:srgbClr val="4D4D4D"/>
    <a:srgbClr val="A4E6FA"/>
    <a:srgbClr val="ECFAFE"/>
    <a:srgbClr val="99663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4" autoAdjust="0"/>
    <p:restoredTop sz="88315" autoAdjust="0"/>
  </p:normalViewPr>
  <p:slideViewPr>
    <p:cSldViewPr>
      <p:cViewPr>
        <p:scale>
          <a:sx n="100" d="100"/>
          <a:sy n="100" d="100"/>
        </p:scale>
        <p:origin x="522"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466" name="Rectangle 2"/>
          <p:cNvSpPr>
            <a:spLocks noGrp="1" noChangeArrowheads="1"/>
          </p:cNvSpPr>
          <p:nvPr>
            <p:ph type="hdr" sz="quarter"/>
          </p:nvPr>
        </p:nvSpPr>
        <p:spPr bwMode="auto">
          <a:xfrm>
            <a:off x="0" y="0"/>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94" tIns="46097" rIns="92194" bIns="46097" numCol="1" anchor="t" anchorCtr="0" compatLnSpc="1">
            <a:prstTxWarp prst="textNoShape">
              <a:avLst/>
            </a:prstTxWarp>
          </a:bodyPr>
          <a:lstStyle>
            <a:lvl1pPr defTabSz="922338" eaLnBrk="1" hangingPunct="1">
              <a:defRPr sz="1200"/>
            </a:lvl1pPr>
          </a:lstStyle>
          <a:p>
            <a:pPr>
              <a:defRPr/>
            </a:pPr>
            <a:endParaRPr lang="de-DE" altLang="de-DE"/>
          </a:p>
        </p:txBody>
      </p:sp>
      <p:sp>
        <p:nvSpPr>
          <p:cNvPr id="574467" name="Rectangle 3"/>
          <p:cNvSpPr>
            <a:spLocks noGrp="1" noChangeArrowheads="1"/>
          </p:cNvSpPr>
          <p:nvPr>
            <p:ph type="dt" sz="quarter" idx="1"/>
          </p:nvPr>
        </p:nvSpPr>
        <p:spPr bwMode="auto">
          <a:xfrm>
            <a:off x="3849688" y="0"/>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94" tIns="46097" rIns="92194" bIns="46097" numCol="1" anchor="t" anchorCtr="0" compatLnSpc="1">
            <a:prstTxWarp prst="textNoShape">
              <a:avLst/>
            </a:prstTxWarp>
          </a:bodyPr>
          <a:lstStyle>
            <a:lvl1pPr algn="r" defTabSz="922338" eaLnBrk="1" hangingPunct="1">
              <a:defRPr sz="1200"/>
            </a:lvl1pPr>
          </a:lstStyle>
          <a:p>
            <a:pPr>
              <a:defRPr/>
            </a:pPr>
            <a:endParaRPr lang="de-DE" altLang="de-DE"/>
          </a:p>
        </p:txBody>
      </p:sp>
      <p:sp>
        <p:nvSpPr>
          <p:cNvPr id="574468" name="Rectangle 4"/>
          <p:cNvSpPr>
            <a:spLocks noGrp="1" noChangeArrowheads="1"/>
          </p:cNvSpPr>
          <p:nvPr>
            <p:ph type="ftr" sz="quarter" idx="2"/>
          </p:nvPr>
        </p:nvSpPr>
        <p:spPr bwMode="auto">
          <a:xfrm>
            <a:off x="0" y="9434513"/>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94" tIns="46097" rIns="92194" bIns="46097" numCol="1" anchor="b" anchorCtr="0" compatLnSpc="1">
            <a:prstTxWarp prst="textNoShape">
              <a:avLst/>
            </a:prstTxWarp>
          </a:bodyPr>
          <a:lstStyle>
            <a:lvl1pPr defTabSz="922338" eaLnBrk="1" hangingPunct="1">
              <a:defRPr sz="1200"/>
            </a:lvl1pPr>
          </a:lstStyle>
          <a:p>
            <a:pPr>
              <a:defRPr/>
            </a:pPr>
            <a:endParaRPr lang="de-DE" altLang="de-DE"/>
          </a:p>
        </p:txBody>
      </p:sp>
      <p:sp>
        <p:nvSpPr>
          <p:cNvPr id="574469" name="Rectangle 5"/>
          <p:cNvSpPr>
            <a:spLocks noGrp="1" noChangeArrowheads="1"/>
          </p:cNvSpPr>
          <p:nvPr>
            <p:ph type="sldNum" sz="quarter" idx="3"/>
          </p:nvPr>
        </p:nvSpPr>
        <p:spPr bwMode="auto">
          <a:xfrm>
            <a:off x="3849688" y="9434513"/>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94" tIns="46097" rIns="92194" bIns="46097" numCol="1" anchor="b" anchorCtr="0" compatLnSpc="1">
            <a:prstTxWarp prst="textNoShape">
              <a:avLst/>
            </a:prstTxWarp>
          </a:bodyPr>
          <a:lstStyle>
            <a:lvl1pPr algn="r" defTabSz="922338" eaLnBrk="1" hangingPunct="1">
              <a:defRPr sz="1200"/>
            </a:lvl1pPr>
          </a:lstStyle>
          <a:p>
            <a:pPr>
              <a:defRPr/>
            </a:pPr>
            <a:fld id="{C71FC438-E915-44CE-8239-44779E93F438}" type="slidenum">
              <a:rPr lang="de-DE" altLang="de-DE"/>
              <a:pPr>
                <a:defRPr/>
              </a:pPr>
              <a:t>‹Nr.›</a:t>
            </a:fld>
            <a:endParaRPr lang="de-DE" altLang="de-DE"/>
          </a:p>
        </p:txBody>
      </p:sp>
    </p:spTree>
    <p:extLst>
      <p:ext uri="{BB962C8B-B14F-4D97-AF65-F5344CB8AC3E}">
        <p14:creationId xmlns:p14="http://schemas.microsoft.com/office/powerpoint/2010/main" val="2646714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83" tIns="46091" rIns="92183" bIns="46091" numCol="1" anchor="t" anchorCtr="0" compatLnSpc="1">
            <a:prstTxWarp prst="textNoShape">
              <a:avLst/>
            </a:prstTxWarp>
          </a:bodyPr>
          <a:lstStyle>
            <a:lvl1pPr defTabSz="922338" eaLnBrk="1" hangingPunct="1">
              <a:defRPr sz="1200"/>
            </a:lvl1pPr>
          </a:lstStyle>
          <a:p>
            <a:pPr>
              <a:defRPr/>
            </a:pPr>
            <a:endParaRPr lang="de-DE" altLang="de-DE"/>
          </a:p>
        </p:txBody>
      </p:sp>
      <p:sp>
        <p:nvSpPr>
          <p:cNvPr id="10243" name="Rectangle 3"/>
          <p:cNvSpPr>
            <a:spLocks noGrp="1" noChangeArrowheads="1"/>
          </p:cNvSpPr>
          <p:nvPr>
            <p:ph type="dt" idx="1"/>
          </p:nvPr>
        </p:nvSpPr>
        <p:spPr bwMode="auto">
          <a:xfrm>
            <a:off x="3849688" y="0"/>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83" tIns="46091" rIns="92183" bIns="46091" numCol="1" anchor="t" anchorCtr="0" compatLnSpc="1">
            <a:prstTxWarp prst="textNoShape">
              <a:avLst/>
            </a:prstTxWarp>
          </a:bodyPr>
          <a:lstStyle>
            <a:lvl1pPr algn="r" defTabSz="922338" eaLnBrk="1" hangingPunct="1">
              <a:defRPr sz="1200"/>
            </a:lvl1pPr>
          </a:lstStyle>
          <a:p>
            <a:pPr>
              <a:defRPr/>
            </a:pPr>
            <a:endParaRPr lang="de-DE" altLang="de-DE"/>
          </a:p>
        </p:txBody>
      </p:sp>
      <p:sp>
        <p:nvSpPr>
          <p:cNvPr id="4100" name="Rectangle 4"/>
          <p:cNvSpPr>
            <a:spLocks noGrp="1" noRot="1" noChangeAspect="1" noChangeArrowheads="1" noTextEdit="1"/>
          </p:cNvSpPr>
          <p:nvPr>
            <p:ph type="sldImg" idx="2"/>
          </p:nvPr>
        </p:nvSpPr>
        <p:spPr bwMode="auto">
          <a:xfrm>
            <a:off x="87313" y="746125"/>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79450" y="4718050"/>
            <a:ext cx="54356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83" tIns="46091" rIns="92183" bIns="4609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0246" name="Rectangle 6"/>
          <p:cNvSpPr>
            <a:spLocks noGrp="1" noChangeArrowheads="1"/>
          </p:cNvSpPr>
          <p:nvPr>
            <p:ph type="ftr" sz="quarter" idx="4"/>
          </p:nvPr>
        </p:nvSpPr>
        <p:spPr bwMode="auto">
          <a:xfrm>
            <a:off x="0" y="9434513"/>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83" tIns="46091" rIns="92183" bIns="46091" numCol="1" anchor="b" anchorCtr="0" compatLnSpc="1">
            <a:prstTxWarp prst="textNoShape">
              <a:avLst/>
            </a:prstTxWarp>
          </a:bodyPr>
          <a:lstStyle>
            <a:lvl1pPr defTabSz="922338" eaLnBrk="1" hangingPunct="1">
              <a:defRPr sz="1200"/>
            </a:lvl1pPr>
          </a:lstStyle>
          <a:p>
            <a:pPr>
              <a:defRPr/>
            </a:pPr>
            <a:endParaRPr lang="de-DE" altLang="de-DE"/>
          </a:p>
        </p:txBody>
      </p:sp>
      <p:sp>
        <p:nvSpPr>
          <p:cNvPr id="10247" name="Rectangle 7"/>
          <p:cNvSpPr>
            <a:spLocks noGrp="1" noChangeArrowheads="1"/>
          </p:cNvSpPr>
          <p:nvPr>
            <p:ph type="sldNum" sz="quarter" idx="5"/>
          </p:nvPr>
        </p:nvSpPr>
        <p:spPr bwMode="auto">
          <a:xfrm>
            <a:off x="3849688" y="9434513"/>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83" tIns="46091" rIns="92183" bIns="46091" numCol="1" anchor="b" anchorCtr="0" compatLnSpc="1">
            <a:prstTxWarp prst="textNoShape">
              <a:avLst/>
            </a:prstTxWarp>
          </a:bodyPr>
          <a:lstStyle>
            <a:lvl1pPr algn="r" defTabSz="922338" eaLnBrk="1" hangingPunct="1">
              <a:defRPr sz="1200"/>
            </a:lvl1pPr>
          </a:lstStyle>
          <a:p>
            <a:pPr>
              <a:defRPr/>
            </a:pPr>
            <a:fld id="{EEBD48D2-7F28-413D-AF2B-939D221DB416}" type="slidenum">
              <a:rPr lang="de-DE" altLang="de-DE"/>
              <a:pPr>
                <a:defRPr/>
              </a:pPr>
              <a:t>‹Nr.›</a:t>
            </a:fld>
            <a:endParaRPr lang="de-DE" altLang="de-DE"/>
          </a:p>
        </p:txBody>
      </p:sp>
    </p:spTree>
    <p:extLst>
      <p:ext uri="{BB962C8B-B14F-4D97-AF65-F5344CB8AC3E}">
        <p14:creationId xmlns:p14="http://schemas.microsoft.com/office/powerpoint/2010/main" val="2888506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4</a:t>
            </a:fld>
            <a:endParaRPr lang="de-DE" altLang="de-DE"/>
          </a:p>
        </p:txBody>
      </p:sp>
    </p:spTree>
    <p:extLst>
      <p:ext uri="{BB962C8B-B14F-4D97-AF65-F5344CB8AC3E}">
        <p14:creationId xmlns:p14="http://schemas.microsoft.com/office/powerpoint/2010/main" val="720549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13</a:t>
            </a:fld>
            <a:endParaRPr lang="de-DE" altLang="de-DE"/>
          </a:p>
        </p:txBody>
      </p:sp>
    </p:spTree>
    <p:extLst>
      <p:ext uri="{BB962C8B-B14F-4D97-AF65-F5344CB8AC3E}">
        <p14:creationId xmlns:p14="http://schemas.microsoft.com/office/powerpoint/2010/main" val="107851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14</a:t>
            </a:fld>
            <a:endParaRPr lang="de-DE" altLang="de-DE"/>
          </a:p>
        </p:txBody>
      </p:sp>
    </p:spTree>
    <p:extLst>
      <p:ext uri="{BB962C8B-B14F-4D97-AF65-F5344CB8AC3E}">
        <p14:creationId xmlns:p14="http://schemas.microsoft.com/office/powerpoint/2010/main" val="423045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15</a:t>
            </a:fld>
            <a:endParaRPr lang="de-DE" altLang="de-DE"/>
          </a:p>
        </p:txBody>
      </p:sp>
    </p:spTree>
    <p:extLst>
      <p:ext uri="{BB962C8B-B14F-4D97-AF65-F5344CB8AC3E}">
        <p14:creationId xmlns:p14="http://schemas.microsoft.com/office/powerpoint/2010/main" val="273072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16</a:t>
            </a:fld>
            <a:endParaRPr lang="de-DE" altLang="de-DE"/>
          </a:p>
        </p:txBody>
      </p:sp>
    </p:spTree>
    <p:extLst>
      <p:ext uri="{BB962C8B-B14F-4D97-AF65-F5344CB8AC3E}">
        <p14:creationId xmlns:p14="http://schemas.microsoft.com/office/powerpoint/2010/main" val="241301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17</a:t>
            </a:fld>
            <a:endParaRPr lang="de-DE" altLang="de-DE"/>
          </a:p>
        </p:txBody>
      </p:sp>
    </p:spTree>
    <p:extLst>
      <p:ext uri="{BB962C8B-B14F-4D97-AF65-F5344CB8AC3E}">
        <p14:creationId xmlns:p14="http://schemas.microsoft.com/office/powerpoint/2010/main" val="1968445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18</a:t>
            </a:fld>
            <a:endParaRPr lang="de-DE" altLang="de-DE"/>
          </a:p>
        </p:txBody>
      </p:sp>
    </p:spTree>
    <p:extLst>
      <p:ext uri="{BB962C8B-B14F-4D97-AF65-F5344CB8AC3E}">
        <p14:creationId xmlns:p14="http://schemas.microsoft.com/office/powerpoint/2010/main" val="67467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19</a:t>
            </a:fld>
            <a:endParaRPr lang="de-DE" altLang="de-DE"/>
          </a:p>
        </p:txBody>
      </p:sp>
    </p:spTree>
    <p:extLst>
      <p:ext uri="{BB962C8B-B14F-4D97-AF65-F5344CB8AC3E}">
        <p14:creationId xmlns:p14="http://schemas.microsoft.com/office/powerpoint/2010/main" val="397463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5</a:t>
            </a:fld>
            <a:endParaRPr lang="de-DE" altLang="de-DE"/>
          </a:p>
        </p:txBody>
      </p:sp>
    </p:spTree>
    <p:extLst>
      <p:ext uri="{BB962C8B-B14F-4D97-AF65-F5344CB8AC3E}">
        <p14:creationId xmlns:p14="http://schemas.microsoft.com/office/powerpoint/2010/main" val="8277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6</a:t>
            </a:fld>
            <a:endParaRPr lang="de-DE" altLang="de-DE"/>
          </a:p>
        </p:txBody>
      </p:sp>
    </p:spTree>
    <p:extLst>
      <p:ext uri="{BB962C8B-B14F-4D97-AF65-F5344CB8AC3E}">
        <p14:creationId xmlns:p14="http://schemas.microsoft.com/office/powerpoint/2010/main" val="87480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7</a:t>
            </a:fld>
            <a:endParaRPr lang="de-DE" altLang="de-DE"/>
          </a:p>
        </p:txBody>
      </p:sp>
    </p:spTree>
    <p:extLst>
      <p:ext uri="{BB962C8B-B14F-4D97-AF65-F5344CB8AC3E}">
        <p14:creationId xmlns:p14="http://schemas.microsoft.com/office/powerpoint/2010/main" val="283229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8</a:t>
            </a:fld>
            <a:endParaRPr lang="de-DE" altLang="de-DE"/>
          </a:p>
        </p:txBody>
      </p:sp>
    </p:spTree>
    <p:extLst>
      <p:ext uri="{BB962C8B-B14F-4D97-AF65-F5344CB8AC3E}">
        <p14:creationId xmlns:p14="http://schemas.microsoft.com/office/powerpoint/2010/main" val="248279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9</a:t>
            </a:fld>
            <a:endParaRPr lang="de-DE" altLang="de-DE"/>
          </a:p>
        </p:txBody>
      </p:sp>
    </p:spTree>
    <p:extLst>
      <p:ext uri="{BB962C8B-B14F-4D97-AF65-F5344CB8AC3E}">
        <p14:creationId xmlns:p14="http://schemas.microsoft.com/office/powerpoint/2010/main" val="88761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10</a:t>
            </a:fld>
            <a:endParaRPr lang="de-DE" altLang="de-DE"/>
          </a:p>
        </p:txBody>
      </p:sp>
    </p:spTree>
    <p:extLst>
      <p:ext uri="{BB962C8B-B14F-4D97-AF65-F5344CB8AC3E}">
        <p14:creationId xmlns:p14="http://schemas.microsoft.com/office/powerpoint/2010/main" val="204281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11</a:t>
            </a:fld>
            <a:endParaRPr lang="de-DE" altLang="de-DE"/>
          </a:p>
        </p:txBody>
      </p:sp>
    </p:spTree>
    <p:extLst>
      <p:ext uri="{BB962C8B-B14F-4D97-AF65-F5344CB8AC3E}">
        <p14:creationId xmlns:p14="http://schemas.microsoft.com/office/powerpoint/2010/main" val="304992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EBD48D2-7F28-413D-AF2B-939D221DB416}" type="slidenum">
              <a:rPr lang="de-DE" altLang="de-DE" smtClean="0"/>
              <a:pPr>
                <a:defRPr/>
              </a:pPr>
              <a:t>12</a:t>
            </a:fld>
            <a:endParaRPr lang="de-DE" altLang="de-DE"/>
          </a:p>
        </p:txBody>
      </p:sp>
    </p:spTree>
    <p:extLst>
      <p:ext uri="{BB962C8B-B14F-4D97-AF65-F5344CB8AC3E}">
        <p14:creationId xmlns:p14="http://schemas.microsoft.com/office/powerpoint/2010/main" val="302719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63724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3617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29976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2784" y="115889"/>
            <a:ext cx="2859616" cy="60102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43933" y="115889"/>
            <a:ext cx="8375651" cy="60102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552662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7"/>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7631996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0744" y="0"/>
            <a:ext cx="10972800" cy="1143000"/>
          </a:xfrm>
          <a:prstGeom prst="rect">
            <a:avLst/>
          </a:prstGeom>
        </p:spPr>
        <p:txBody>
          <a:bodyPr/>
          <a:lstStyle>
            <a:lvl1pPr>
              <a:defRPr sz="2954"/>
            </a:lvl1pPr>
          </a:lstStyle>
          <a:p>
            <a:r>
              <a:rPr lang="de-DE" dirty="0"/>
              <a:t>Titelmasterformat durch Klicken bearbeiten</a:t>
            </a:r>
          </a:p>
        </p:txBody>
      </p:sp>
      <p:sp>
        <p:nvSpPr>
          <p:cNvPr id="3" name="Inhaltsplatzhalter 2"/>
          <p:cNvSpPr>
            <a:spLocks noGrp="1"/>
          </p:cNvSpPr>
          <p:nvPr>
            <p:ph idx="1"/>
          </p:nvPr>
        </p:nvSpPr>
        <p:spPr>
          <a:xfrm>
            <a:off x="609600" y="1600202"/>
            <a:ext cx="10972800" cy="4525963"/>
          </a:xfrm>
          <a:prstGeom prst="rect">
            <a:avLst/>
          </a:prstGeom>
        </p:spPr>
        <p:txBody>
          <a:bodyPr/>
          <a:lstStyle>
            <a:lvl1pPr>
              <a:defRPr sz="2954"/>
            </a:lvl1pPr>
            <a:lvl2pPr>
              <a:defRPr sz="2954"/>
            </a:lvl2pPr>
            <a:lvl3pPr>
              <a:defRPr sz="2954"/>
            </a:lvl3pPr>
            <a:lvl4pPr>
              <a:defRPr sz="2954"/>
            </a:lvl4pPr>
            <a:lvl5pPr>
              <a:defRPr sz="2954"/>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p:cNvSpPr>
            <a:spLocks noGrp="1"/>
          </p:cNvSpPr>
          <p:nvPr>
            <p:ph sz="quarter" idx="10"/>
          </p:nvPr>
        </p:nvSpPr>
        <p:spPr>
          <a:xfrm>
            <a:off x="1398953" y="3284538"/>
            <a:ext cx="1125416" cy="91440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054332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247" y="4406902"/>
            <a:ext cx="10363200" cy="1362075"/>
          </a:xfrm>
          <a:prstGeom prst="rect">
            <a:avLst/>
          </a:prstGeom>
        </p:spPr>
        <p:txBody>
          <a:bodyPr anchor="t"/>
          <a:lstStyle>
            <a:lvl1pPr algn="l">
              <a:defRPr sz="3692" b="1" cap="all"/>
            </a:lvl1pPr>
          </a:lstStyle>
          <a:p>
            <a:r>
              <a:rPr lang="de-DE"/>
              <a:t>Titelmasterformat durch Klicken bearbeiten</a:t>
            </a:r>
          </a:p>
        </p:txBody>
      </p:sp>
      <p:sp>
        <p:nvSpPr>
          <p:cNvPr id="3" name="Textplatzhalter 2"/>
          <p:cNvSpPr>
            <a:spLocks noGrp="1"/>
          </p:cNvSpPr>
          <p:nvPr>
            <p:ph type="body" idx="1"/>
          </p:nvPr>
        </p:nvSpPr>
        <p:spPr>
          <a:xfrm>
            <a:off x="963247" y="2906713"/>
            <a:ext cx="103632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de-DE"/>
              <a:t>Textmasterformate durch Klicken bearbeiten</a:t>
            </a:r>
          </a:p>
        </p:txBody>
      </p:sp>
    </p:spTree>
    <p:extLst>
      <p:ext uri="{BB962C8B-B14F-4D97-AF65-F5344CB8AC3E}">
        <p14:creationId xmlns:p14="http://schemas.microsoft.com/office/powerpoint/2010/main" val="5223376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2"/>
            <a:ext cx="5392616"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89784" y="1600202"/>
            <a:ext cx="5392616"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895675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755"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755"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694" y="1535113"/>
            <a:ext cx="5388708"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de-DE"/>
              <a:t>Textmasterformate durch Klicken bearbeiten</a:t>
            </a:r>
          </a:p>
        </p:txBody>
      </p:sp>
      <p:sp>
        <p:nvSpPr>
          <p:cNvPr id="6" name="Inhaltsplatzhalter 5"/>
          <p:cNvSpPr>
            <a:spLocks noGrp="1"/>
          </p:cNvSpPr>
          <p:nvPr>
            <p:ph sz="quarter" idx="4"/>
          </p:nvPr>
        </p:nvSpPr>
        <p:spPr>
          <a:xfrm>
            <a:off x="6193694" y="2174875"/>
            <a:ext cx="5388708"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906821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8813612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5354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2725" y="116632"/>
            <a:ext cx="10972800" cy="647700"/>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957102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247" cy="1162050"/>
          </a:xfrm>
          <a:prstGeom prst="rect">
            <a:avLst/>
          </a:prstGeom>
        </p:spPr>
        <p:txBody>
          <a:bodyPr anchor="b"/>
          <a:lstStyle>
            <a:lvl1pPr algn="l">
              <a:defRPr sz="1846" b="1"/>
            </a:lvl1pPr>
          </a:lstStyle>
          <a:p>
            <a:r>
              <a:rPr lang="de-DE"/>
              <a:t>Titelmasterformat durch Klicken bearbeiten</a:t>
            </a:r>
          </a:p>
        </p:txBody>
      </p:sp>
      <p:sp>
        <p:nvSpPr>
          <p:cNvPr id="3" name="Inhaltsplatzhalter 2"/>
          <p:cNvSpPr>
            <a:spLocks noGrp="1"/>
          </p:cNvSpPr>
          <p:nvPr>
            <p:ph idx="1"/>
          </p:nvPr>
        </p:nvSpPr>
        <p:spPr>
          <a:xfrm>
            <a:off x="4767384" y="273052"/>
            <a:ext cx="6815016"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2"/>
            <a:ext cx="4011247"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de-DE"/>
              <a:t>Textmasterformate durch Klicken bearbeiten</a:t>
            </a:r>
          </a:p>
        </p:txBody>
      </p:sp>
    </p:spTree>
    <p:extLst>
      <p:ext uri="{BB962C8B-B14F-4D97-AF65-F5344CB8AC3E}">
        <p14:creationId xmlns:p14="http://schemas.microsoft.com/office/powerpoint/2010/main" val="22863979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555" y="4800600"/>
            <a:ext cx="7315200" cy="566738"/>
          </a:xfrm>
          <a:prstGeom prst="rect">
            <a:avLst/>
          </a:prstGeom>
        </p:spPr>
        <p:txBody>
          <a:bodyPr anchor="b"/>
          <a:lstStyle>
            <a:lvl1pPr algn="l">
              <a:defRPr sz="1846" b="1"/>
            </a:lvl1pPr>
          </a:lstStyle>
          <a:p>
            <a:r>
              <a:rPr lang="de-DE"/>
              <a:t>Titelmasterformat durch Klicken bearbeiten</a:t>
            </a:r>
          </a:p>
        </p:txBody>
      </p:sp>
      <p:sp>
        <p:nvSpPr>
          <p:cNvPr id="3" name="Bildplatzhalter 2"/>
          <p:cNvSpPr>
            <a:spLocks noGrp="1"/>
          </p:cNvSpPr>
          <p:nvPr>
            <p:ph type="pic" idx="1"/>
          </p:nvPr>
        </p:nvSpPr>
        <p:spPr>
          <a:xfrm>
            <a:off x="2389555" y="612775"/>
            <a:ext cx="73152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de-DE" noProof="0"/>
          </a:p>
        </p:txBody>
      </p:sp>
      <p:sp>
        <p:nvSpPr>
          <p:cNvPr id="4" name="Textplatzhalter 3"/>
          <p:cNvSpPr>
            <a:spLocks noGrp="1"/>
          </p:cNvSpPr>
          <p:nvPr>
            <p:ph type="body" sz="half" idx="2"/>
          </p:nvPr>
        </p:nvSpPr>
        <p:spPr>
          <a:xfrm>
            <a:off x="2389555" y="5367338"/>
            <a:ext cx="73152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de-DE"/>
              <a:t>Textmasterformate durch Klicken bearbeiten</a:t>
            </a:r>
          </a:p>
        </p:txBody>
      </p:sp>
    </p:spTree>
    <p:extLst>
      <p:ext uri="{BB962C8B-B14F-4D97-AF65-F5344CB8AC3E}">
        <p14:creationId xmlns:p14="http://schemas.microsoft.com/office/powerpoint/2010/main" val="14420021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2"/>
            <a:ext cx="109728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6101079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1" y="274640"/>
            <a:ext cx="8042031"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3530410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40"/>
            <a:ext cx="10972800" cy="585152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50307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501322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2725" y="116632"/>
            <a:ext cx="10972800" cy="647700"/>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131360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069580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820028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63075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4172945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31166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28191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109501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67022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3233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1397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2784" y="115889"/>
            <a:ext cx="2859616" cy="60102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43933" y="115889"/>
            <a:ext cx="8375651" cy="60102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90184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61934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5061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07096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05155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75043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36830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463" y="115888"/>
            <a:ext cx="1097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36900" name="Rectangle 4"/>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r>
              <a:rPr lang="de-DE"/>
              <a:t>1</a:t>
            </a:r>
          </a:p>
        </p:txBody>
      </p:sp>
      <p:sp>
        <p:nvSpPr>
          <p:cNvPr id="1029" name="Line 5"/>
          <p:cNvSpPr>
            <a:spLocks noChangeShapeType="1"/>
          </p:cNvSpPr>
          <p:nvPr userDrawn="1"/>
        </p:nvSpPr>
        <p:spPr bwMode="auto">
          <a:xfrm>
            <a:off x="-1588" y="673100"/>
            <a:ext cx="12198351" cy="0"/>
          </a:xfrm>
          <a:prstGeom prst="line">
            <a:avLst/>
          </a:prstGeom>
          <a:noFill/>
          <a:ln w="19050">
            <a:solidFill>
              <a:srgbClr val="0092DD"/>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Grafik 6"/>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456738" y="49213"/>
            <a:ext cx="31210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Lst>
  <p:txStyles>
    <p:titleStyle>
      <a:lvl1pPr algn="ctr" rtl="0" eaLnBrk="0" fontAlgn="base" hangingPunct="0">
        <a:spcBef>
          <a:spcPct val="0"/>
        </a:spcBef>
        <a:spcAft>
          <a:spcPct val="0"/>
        </a:spcAft>
        <a:defRPr sz="2800">
          <a:solidFill>
            <a:schemeClr val="bg2"/>
          </a:solidFill>
          <a:latin typeface="+mj-lt"/>
          <a:ea typeface="+mj-ea"/>
          <a:cs typeface="+mj-cs"/>
        </a:defRPr>
      </a:lvl1pPr>
      <a:lvl2pPr algn="ctr" rtl="0" eaLnBrk="0" fontAlgn="base" hangingPunct="0">
        <a:spcBef>
          <a:spcPct val="0"/>
        </a:spcBef>
        <a:spcAft>
          <a:spcPct val="0"/>
        </a:spcAft>
        <a:defRPr sz="2800">
          <a:solidFill>
            <a:schemeClr val="bg2"/>
          </a:solidFill>
          <a:latin typeface="Arial" charset="0"/>
        </a:defRPr>
      </a:lvl2pPr>
      <a:lvl3pPr algn="ctr" rtl="0" eaLnBrk="0" fontAlgn="base" hangingPunct="0">
        <a:spcBef>
          <a:spcPct val="0"/>
        </a:spcBef>
        <a:spcAft>
          <a:spcPct val="0"/>
        </a:spcAft>
        <a:defRPr sz="2800">
          <a:solidFill>
            <a:schemeClr val="bg2"/>
          </a:solidFill>
          <a:latin typeface="Arial" charset="0"/>
        </a:defRPr>
      </a:lvl3pPr>
      <a:lvl4pPr algn="ctr" rtl="0" eaLnBrk="0" fontAlgn="base" hangingPunct="0">
        <a:spcBef>
          <a:spcPct val="0"/>
        </a:spcBef>
        <a:spcAft>
          <a:spcPct val="0"/>
        </a:spcAft>
        <a:defRPr sz="2800">
          <a:solidFill>
            <a:schemeClr val="bg2"/>
          </a:solidFill>
          <a:latin typeface="Arial" charset="0"/>
        </a:defRPr>
      </a:lvl4pPr>
      <a:lvl5pPr algn="ctr" rtl="0" eaLnBrk="0" fontAlgn="base" hangingPunct="0">
        <a:spcBef>
          <a:spcPct val="0"/>
        </a:spcBef>
        <a:spcAft>
          <a:spcPct val="0"/>
        </a:spcAft>
        <a:defRPr sz="2800">
          <a:solidFill>
            <a:schemeClr val="bg2"/>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rgbClr val="0092DD"/>
          </a:solidFill>
          <a:latin typeface="+mn-lt"/>
          <a:ea typeface="+mn-ea"/>
          <a:cs typeface="+mn-cs"/>
        </a:defRPr>
      </a:lvl1pPr>
      <a:lvl2pPr marL="742950" indent="-285750" algn="l" rtl="0" eaLnBrk="0" fontAlgn="base" hangingPunct="0">
        <a:spcBef>
          <a:spcPct val="20000"/>
        </a:spcBef>
        <a:spcAft>
          <a:spcPct val="0"/>
        </a:spcAft>
        <a:buChar char="–"/>
        <a:defRPr sz="2400">
          <a:solidFill>
            <a:srgbClr val="333333"/>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folienmaster_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0038" y="5373688"/>
            <a:ext cx="2889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folienmaster_2a_NEU"/>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Lst>
  <p:transition/>
  <p:txStyles>
    <p:titleStyle>
      <a:lvl1pPr algn="ctr" defTabSz="884238" rtl="0" eaLnBrk="0" fontAlgn="base" hangingPunct="0">
        <a:spcBef>
          <a:spcPct val="0"/>
        </a:spcBef>
        <a:spcAft>
          <a:spcPct val="0"/>
        </a:spcAft>
        <a:defRPr sz="4200">
          <a:solidFill>
            <a:schemeClr val="tx2"/>
          </a:solidFill>
          <a:latin typeface="+mj-lt"/>
          <a:ea typeface="+mj-ea"/>
          <a:cs typeface="+mj-cs"/>
        </a:defRPr>
      </a:lvl1pPr>
      <a:lvl2pPr algn="ctr" defTabSz="884238" rtl="0" eaLnBrk="0" fontAlgn="base" hangingPunct="0">
        <a:spcBef>
          <a:spcPct val="0"/>
        </a:spcBef>
        <a:spcAft>
          <a:spcPct val="0"/>
        </a:spcAft>
        <a:defRPr sz="4200">
          <a:solidFill>
            <a:schemeClr val="tx2"/>
          </a:solidFill>
          <a:latin typeface="Arial" charset="0"/>
        </a:defRPr>
      </a:lvl2pPr>
      <a:lvl3pPr algn="ctr" defTabSz="884238" rtl="0" eaLnBrk="0" fontAlgn="base" hangingPunct="0">
        <a:spcBef>
          <a:spcPct val="0"/>
        </a:spcBef>
        <a:spcAft>
          <a:spcPct val="0"/>
        </a:spcAft>
        <a:defRPr sz="4200">
          <a:solidFill>
            <a:schemeClr val="tx2"/>
          </a:solidFill>
          <a:latin typeface="Arial" charset="0"/>
        </a:defRPr>
      </a:lvl3pPr>
      <a:lvl4pPr algn="ctr" defTabSz="884238" rtl="0" eaLnBrk="0" fontAlgn="base" hangingPunct="0">
        <a:spcBef>
          <a:spcPct val="0"/>
        </a:spcBef>
        <a:spcAft>
          <a:spcPct val="0"/>
        </a:spcAft>
        <a:defRPr sz="4200">
          <a:solidFill>
            <a:schemeClr val="tx2"/>
          </a:solidFill>
          <a:latin typeface="Arial" charset="0"/>
        </a:defRPr>
      </a:lvl4pPr>
      <a:lvl5pPr algn="ctr" defTabSz="884238" rtl="0" eaLnBrk="0" fontAlgn="base" hangingPunct="0">
        <a:spcBef>
          <a:spcPct val="0"/>
        </a:spcBef>
        <a:spcAft>
          <a:spcPct val="0"/>
        </a:spcAft>
        <a:defRPr sz="4200">
          <a:solidFill>
            <a:schemeClr val="tx2"/>
          </a:solidFill>
          <a:latin typeface="Arial" charset="0"/>
        </a:defRPr>
      </a:lvl5pPr>
      <a:lvl6pPr marL="422041" algn="ctr" defTabSz="885114" rtl="0" fontAlgn="base">
        <a:spcBef>
          <a:spcPct val="0"/>
        </a:spcBef>
        <a:spcAft>
          <a:spcPct val="0"/>
        </a:spcAft>
        <a:defRPr sz="4246">
          <a:solidFill>
            <a:schemeClr val="tx2"/>
          </a:solidFill>
          <a:latin typeface="Arial" charset="0"/>
        </a:defRPr>
      </a:lvl6pPr>
      <a:lvl7pPr marL="844083" algn="ctr" defTabSz="885114" rtl="0" fontAlgn="base">
        <a:spcBef>
          <a:spcPct val="0"/>
        </a:spcBef>
        <a:spcAft>
          <a:spcPct val="0"/>
        </a:spcAft>
        <a:defRPr sz="4246">
          <a:solidFill>
            <a:schemeClr val="tx2"/>
          </a:solidFill>
          <a:latin typeface="Arial" charset="0"/>
        </a:defRPr>
      </a:lvl7pPr>
      <a:lvl8pPr marL="1266124" algn="ctr" defTabSz="885114" rtl="0" fontAlgn="base">
        <a:spcBef>
          <a:spcPct val="0"/>
        </a:spcBef>
        <a:spcAft>
          <a:spcPct val="0"/>
        </a:spcAft>
        <a:defRPr sz="4246">
          <a:solidFill>
            <a:schemeClr val="tx2"/>
          </a:solidFill>
          <a:latin typeface="Arial" charset="0"/>
        </a:defRPr>
      </a:lvl8pPr>
      <a:lvl9pPr marL="1688165" algn="ctr" defTabSz="885114" rtl="0" fontAlgn="base">
        <a:spcBef>
          <a:spcPct val="0"/>
        </a:spcBef>
        <a:spcAft>
          <a:spcPct val="0"/>
        </a:spcAft>
        <a:defRPr sz="4246">
          <a:solidFill>
            <a:schemeClr val="tx2"/>
          </a:solidFill>
          <a:latin typeface="Arial" charset="0"/>
        </a:defRPr>
      </a:lvl9pPr>
    </p:titleStyle>
    <p:bodyStyle>
      <a:lvl1pPr marL="331788" indent="-331788" algn="l" defTabSz="884238" rtl="0" eaLnBrk="0" fontAlgn="base" hangingPunct="0">
        <a:spcBef>
          <a:spcPct val="20000"/>
        </a:spcBef>
        <a:spcAft>
          <a:spcPct val="0"/>
        </a:spcAft>
        <a:buChar char="•"/>
        <a:defRPr sz="3100">
          <a:solidFill>
            <a:schemeClr val="tx1"/>
          </a:solidFill>
          <a:latin typeface="+mn-lt"/>
          <a:ea typeface="+mn-ea"/>
          <a:cs typeface="+mn-cs"/>
        </a:defRPr>
      </a:lvl1pPr>
      <a:lvl2pPr marL="717550" indent="-274638" algn="l" defTabSz="884238" rtl="0" eaLnBrk="0" fontAlgn="base" hangingPunct="0">
        <a:spcBef>
          <a:spcPct val="20000"/>
        </a:spcBef>
        <a:spcAft>
          <a:spcPct val="0"/>
        </a:spcAft>
        <a:buChar char="–"/>
        <a:defRPr sz="2600">
          <a:solidFill>
            <a:schemeClr val="tx1"/>
          </a:solidFill>
          <a:latin typeface="+mn-lt"/>
        </a:defRPr>
      </a:lvl2pPr>
      <a:lvl3pPr marL="1104900" indent="-219075" algn="l" defTabSz="884238" rtl="0" eaLnBrk="0" fontAlgn="base" hangingPunct="0">
        <a:spcBef>
          <a:spcPct val="20000"/>
        </a:spcBef>
        <a:spcAft>
          <a:spcPct val="0"/>
        </a:spcAft>
        <a:buChar char="•"/>
        <a:defRPr sz="2300">
          <a:solidFill>
            <a:schemeClr val="tx1"/>
          </a:solidFill>
          <a:latin typeface="+mn-lt"/>
        </a:defRPr>
      </a:lvl3pPr>
      <a:lvl4pPr marL="1546225" indent="-220663" algn="l" defTabSz="884238" rtl="0" eaLnBrk="0" fontAlgn="base" hangingPunct="0">
        <a:spcBef>
          <a:spcPct val="20000"/>
        </a:spcBef>
        <a:spcAft>
          <a:spcPct val="0"/>
        </a:spcAft>
        <a:buChar char="–"/>
        <a:defRPr sz="1900">
          <a:solidFill>
            <a:schemeClr val="tx1"/>
          </a:solidFill>
          <a:latin typeface="+mn-lt"/>
        </a:defRPr>
      </a:lvl4pPr>
      <a:lvl5pPr marL="1989138" indent="-220663" algn="l" defTabSz="884238" rtl="0" eaLnBrk="0" fontAlgn="base" hangingPunct="0">
        <a:spcBef>
          <a:spcPct val="20000"/>
        </a:spcBef>
        <a:spcAft>
          <a:spcPct val="0"/>
        </a:spcAft>
        <a:buChar char="»"/>
        <a:defRPr sz="1900">
          <a:solidFill>
            <a:schemeClr val="tx1"/>
          </a:solidFill>
          <a:latin typeface="+mn-lt"/>
        </a:defRPr>
      </a:lvl5pPr>
      <a:lvl6pPr marL="2412083" indent="-221279" algn="l" defTabSz="885114" rtl="0" fontAlgn="base">
        <a:spcBef>
          <a:spcPct val="20000"/>
        </a:spcBef>
        <a:spcAft>
          <a:spcPct val="0"/>
        </a:spcAft>
        <a:buChar char="»"/>
        <a:defRPr sz="1939">
          <a:solidFill>
            <a:schemeClr val="tx1"/>
          </a:solidFill>
          <a:latin typeface="+mn-lt"/>
        </a:defRPr>
      </a:lvl6pPr>
      <a:lvl7pPr marL="2834125" indent="-221279" algn="l" defTabSz="885114" rtl="0" fontAlgn="base">
        <a:spcBef>
          <a:spcPct val="20000"/>
        </a:spcBef>
        <a:spcAft>
          <a:spcPct val="0"/>
        </a:spcAft>
        <a:buChar char="»"/>
        <a:defRPr sz="1939">
          <a:solidFill>
            <a:schemeClr val="tx1"/>
          </a:solidFill>
          <a:latin typeface="+mn-lt"/>
        </a:defRPr>
      </a:lvl7pPr>
      <a:lvl8pPr marL="3256166" indent="-221279" algn="l" defTabSz="885114" rtl="0" fontAlgn="base">
        <a:spcBef>
          <a:spcPct val="20000"/>
        </a:spcBef>
        <a:spcAft>
          <a:spcPct val="0"/>
        </a:spcAft>
        <a:buChar char="»"/>
        <a:defRPr sz="1939">
          <a:solidFill>
            <a:schemeClr val="tx1"/>
          </a:solidFill>
          <a:latin typeface="+mn-lt"/>
        </a:defRPr>
      </a:lvl8pPr>
      <a:lvl9pPr marL="3678207" indent="-221279" algn="l" defTabSz="885114" rtl="0" fontAlgn="base">
        <a:spcBef>
          <a:spcPct val="20000"/>
        </a:spcBef>
        <a:spcAft>
          <a:spcPct val="0"/>
        </a:spcAft>
        <a:buChar char="»"/>
        <a:defRPr sz="1939">
          <a:solidFill>
            <a:schemeClr val="tx1"/>
          </a:solidFill>
          <a:latin typeface="+mn-lt"/>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4463" y="115888"/>
            <a:ext cx="1097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5"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36900" name="Rectangle 4"/>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r>
              <a:rPr lang="de-DE"/>
              <a:t>1</a:t>
            </a:r>
          </a:p>
        </p:txBody>
      </p:sp>
      <p:sp>
        <p:nvSpPr>
          <p:cNvPr id="3077" name="Line 5"/>
          <p:cNvSpPr>
            <a:spLocks noChangeShapeType="1"/>
          </p:cNvSpPr>
          <p:nvPr userDrawn="1"/>
        </p:nvSpPr>
        <p:spPr bwMode="auto">
          <a:xfrm>
            <a:off x="-1588" y="673100"/>
            <a:ext cx="12198351" cy="0"/>
          </a:xfrm>
          <a:prstGeom prst="line">
            <a:avLst/>
          </a:prstGeom>
          <a:noFill/>
          <a:ln w="19050">
            <a:solidFill>
              <a:srgbClr val="0092DD"/>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3078" name="Grafik 6"/>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456738" y="49213"/>
            <a:ext cx="31210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Lst>
  <p:txStyles>
    <p:titleStyle>
      <a:lvl1pPr algn="ctr" rtl="0" eaLnBrk="0" fontAlgn="base" hangingPunct="0">
        <a:spcBef>
          <a:spcPct val="0"/>
        </a:spcBef>
        <a:spcAft>
          <a:spcPct val="0"/>
        </a:spcAft>
        <a:defRPr sz="2800">
          <a:solidFill>
            <a:schemeClr val="bg2"/>
          </a:solidFill>
          <a:latin typeface="+mj-lt"/>
          <a:ea typeface="+mj-ea"/>
          <a:cs typeface="+mj-cs"/>
        </a:defRPr>
      </a:lvl1pPr>
      <a:lvl2pPr algn="ctr" rtl="0" eaLnBrk="0" fontAlgn="base" hangingPunct="0">
        <a:spcBef>
          <a:spcPct val="0"/>
        </a:spcBef>
        <a:spcAft>
          <a:spcPct val="0"/>
        </a:spcAft>
        <a:defRPr sz="2800">
          <a:solidFill>
            <a:schemeClr val="bg2"/>
          </a:solidFill>
          <a:latin typeface="Arial" charset="0"/>
        </a:defRPr>
      </a:lvl2pPr>
      <a:lvl3pPr algn="ctr" rtl="0" eaLnBrk="0" fontAlgn="base" hangingPunct="0">
        <a:spcBef>
          <a:spcPct val="0"/>
        </a:spcBef>
        <a:spcAft>
          <a:spcPct val="0"/>
        </a:spcAft>
        <a:defRPr sz="2800">
          <a:solidFill>
            <a:schemeClr val="bg2"/>
          </a:solidFill>
          <a:latin typeface="Arial" charset="0"/>
        </a:defRPr>
      </a:lvl3pPr>
      <a:lvl4pPr algn="ctr" rtl="0" eaLnBrk="0" fontAlgn="base" hangingPunct="0">
        <a:spcBef>
          <a:spcPct val="0"/>
        </a:spcBef>
        <a:spcAft>
          <a:spcPct val="0"/>
        </a:spcAft>
        <a:defRPr sz="2800">
          <a:solidFill>
            <a:schemeClr val="bg2"/>
          </a:solidFill>
          <a:latin typeface="Arial" charset="0"/>
        </a:defRPr>
      </a:lvl4pPr>
      <a:lvl5pPr algn="ctr" rtl="0" eaLnBrk="0" fontAlgn="base" hangingPunct="0">
        <a:spcBef>
          <a:spcPct val="0"/>
        </a:spcBef>
        <a:spcAft>
          <a:spcPct val="0"/>
        </a:spcAft>
        <a:defRPr sz="2800">
          <a:solidFill>
            <a:schemeClr val="bg2"/>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rgbClr val="0092DD"/>
          </a:solidFill>
          <a:latin typeface="+mn-lt"/>
          <a:ea typeface="+mn-ea"/>
          <a:cs typeface="+mn-cs"/>
        </a:defRPr>
      </a:lvl1pPr>
      <a:lvl2pPr marL="742950" indent="-285750" algn="l" rtl="0" eaLnBrk="0" fontAlgn="base" hangingPunct="0">
        <a:spcBef>
          <a:spcPct val="20000"/>
        </a:spcBef>
        <a:spcAft>
          <a:spcPct val="0"/>
        </a:spcAft>
        <a:buChar char="–"/>
        <a:defRPr sz="2400">
          <a:solidFill>
            <a:srgbClr val="333333"/>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98135" y="3140968"/>
            <a:ext cx="10972800" cy="4525963"/>
          </a:xfrm>
        </p:spPr>
        <p:txBody>
          <a:bodyPr/>
          <a:lstStyle/>
          <a:p>
            <a:pPr marL="0" indent="0">
              <a:buNone/>
            </a:pPr>
            <a:endParaRPr lang="de-DE" b="1" dirty="0"/>
          </a:p>
          <a:p>
            <a:r>
              <a:rPr lang="de-DE" b="1" dirty="0"/>
              <a:t>Überblick: Was ändert sich?</a:t>
            </a:r>
          </a:p>
          <a:p>
            <a:r>
              <a:rPr lang="de-DE" b="1" dirty="0"/>
              <a:t>Überblick: Was bleibt?</a:t>
            </a:r>
          </a:p>
          <a:p>
            <a:r>
              <a:rPr lang="de-DE" b="1" dirty="0"/>
              <a:t>Details: Wie ist der genaue Wortlaut der Änderungen?</a:t>
            </a:r>
            <a:br>
              <a:rPr lang="de-DE" dirty="0"/>
            </a:br>
            <a:br>
              <a:rPr lang="de-DE" dirty="0"/>
            </a:br>
            <a:endParaRPr lang="de-DE" sz="2000" dirty="0"/>
          </a:p>
          <a:p>
            <a:endParaRPr lang="de-DE" dirty="0"/>
          </a:p>
        </p:txBody>
      </p:sp>
      <p:sp>
        <p:nvSpPr>
          <p:cNvPr id="4" name="Titel 1">
            <a:extLst>
              <a:ext uri="{FF2B5EF4-FFF2-40B4-BE49-F238E27FC236}">
                <a16:creationId xmlns:a16="http://schemas.microsoft.com/office/drawing/2014/main" id="{671B1FDA-6483-4D8F-B5E5-7B4465416C9E}"/>
              </a:ext>
            </a:extLst>
          </p:cNvPr>
          <p:cNvSpPr txBox="1">
            <a:spLocks/>
          </p:cNvSpPr>
          <p:nvPr/>
        </p:nvSpPr>
        <p:spPr bwMode="auto">
          <a:xfrm>
            <a:off x="279865" y="332656"/>
            <a:ext cx="1097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bg2"/>
                </a:solidFill>
                <a:latin typeface="+mj-lt"/>
                <a:ea typeface="+mj-ea"/>
                <a:cs typeface="+mj-cs"/>
              </a:defRPr>
            </a:lvl1pPr>
            <a:lvl2pPr algn="ctr" rtl="0" eaLnBrk="0" fontAlgn="base" hangingPunct="0">
              <a:spcBef>
                <a:spcPct val="0"/>
              </a:spcBef>
              <a:spcAft>
                <a:spcPct val="0"/>
              </a:spcAft>
              <a:defRPr sz="2800">
                <a:solidFill>
                  <a:schemeClr val="bg2"/>
                </a:solidFill>
                <a:latin typeface="Arial" charset="0"/>
              </a:defRPr>
            </a:lvl2pPr>
            <a:lvl3pPr algn="ctr" rtl="0" eaLnBrk="0" fontAlgn="base" hangingPunct="0">
              <a:spcBef>
                <a:spcPct val="0"/>
              </a:spcBef>
              <a:spcAft>
                <a:spcPct val="0"/>
              </a:spcAft>
              <a:defRPr sz="2800">
                <a:solidFill>
                  <a:schemeClr val="bg2"/>
                </a:solidFill>
                <a:latin typeface="Arial" charset="0"/>
              </a:defRPr>
            </a:lvl3pPr>
            <a:lvl4pPr algn="ctr" rtl="0" eaLnBrk="0" fontAlgn="base" hangingPunct="0">
              <a:spcBef>
                <a:spcPct val="0"/>
              </a:spcBef>
              <a:spcAft>
                <a:spcPct val="0"/>
              </a:spcAft>
              <a:defRPr sz="2800">
                <a:solidFill>
                  <a:schemeClr val="bg2"/>
                </a:solidFill>
                <a:latin typeface="Arial" charset="0"/>
              </a:defRPr>
            </a:lvl4pPr>
            <a:lvl5pPr algn="ctr" rtl="0" eaLnBrk="0" fontAlgn="base" hangingPunct="0">
              <a:spcBef>
                <a:spcPct val="0"/>
              </a:spcBef>
              <a:spcAft>
                <a:spcPct val="0"/>
              </a:spcAft>
              <a:defRPr sz="2800">
                <a:solidFill>
                  <a:schemeClr val="bg2"/>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a:lstStyle>
          <a:p>
            <a:pPr algn="l"/>
            <a:r>
              <a:rPr lang="de-DE" kern="0" dirty="0" err="1"/>
              <a:t>SüwVO</a:t>
            </a:r>
            <a:r>
              <a:rPr lang="de-DE" kern="0" dirty="0"/>
              <a:t> Abwasser Änderungen vom 13.08.2020</a:t>
            </a:r>
            <a:br>
              <a:rPr lang="de-DE" kern="0" dirty="0"/>
            </a:br>
            <a:r>
              <a:rPr lang="de-DE" kern="0" dirty="0"/>
              <a:t>im Überblick:</a:t>
            </a:r>
          </a:p>
        </p:txBody>
      </p:sp>
      <p:sp>
        <p:nvSpPr>
          <p:cNvPr id="2" name="Rechteck 1"/>
          <p:cNvSpPr/>
          <p:nvPr/>
        </p:nvSpPr>
        <p:spPr>
          <a:xfrm>
            <a:off x="298134" y="1196752"/>
            <a:ext cx="11198465" cy="2373983"/>
          </a:xfrm>
          <a:prstGeom prst="rect">
            <a:avLst/>
          </a:prstGeom>
        </p:spPr>
        <p:txBody>
          <a:bodyPr wrap="square">
            <a:spAutoFit/>
          </a:bodyPr>
          <a:lstStyle/>
          <a:p>
            <a:pPr algn="just">
              <a:lnSpc>
                <a:spcPct val="110000"/>
              </a:lnSpc>
              <a:spcAft>
                <a:spcPts val="600"/>
              </a:spcAft>
            </a:pPr>
            <a:r>
              <a:rPr lang="de-DE" sz="2800" b="1" dirty="0">
                <a:solidFill>
                  <a:srgbClr val="FF0000"/>
                </a:solidFill>
                <a:ea typeface="Times New Roman" panose="02020603050405020304" pitchFamily="18" charset="0"/>
              </a:rPr>
              <a:t>Hintergrund</a:t>
            </a:r>
          </a:p>
          <a:p>
            <a:pPr algn="just">
              <a:lnSpc>
                <a:spcPct val="110000"/>
              </a:lnSpc>
              <a:spcAft>
                <a:spcPts val="600"/>
              </a:spcAft>
            </a:pPr>
            <a:r>
              <a:rPr lang="de-DE" dirty="0">
                <a:ea typeface="Times New Roman" panose="02020603050405020304" pitchFamily="18" charset="0"/>
              </a:rPr>
              <a:t>Die Selbstüberwachungsverordnung Abwasser NRW (</a:t>
            </a:r>
            <a:r>
              <a:rPr lang="de-DE" dirty="0" err="1">
                <a:ea typeface="Times New Roman" panose="02020603050405020304" pitchFamily="18" charset="0"/>
              </a:rPr>
              <a:t>SüwVO</a:t>
            </a:r>
            <a:r>
              <a:rPr lang="de-DE" dirty="0">
                <a:ea typeface="Times New Roman" panose="02020603050405020304" pitchFamily="18" charset="0"/>
              </a:rPr>
              <a:t> </a:t>
            </a:r>
            <a:r>
              <a:rPr lang="de-DE" dirty="0" err="1">
                <a:ea typeface="Times New Roman" panose="02020603050405020304" pitchFamily="18" charset="0"/>
              </a:rPr>
              <a:t>Abw</a:t>
            </a:r>
            <a:r>
              <a:rPr lang="de-DE" dirty="0">
                <a:ea typeface="Times New Roman" panose="02020603050405020304" pitchFamily="18" charset="0"/>
              </a:rPr>
              <a:t> NRW) wurde für den Bereich der privaten Grundstücksentwässerung geändert: </a:t>
            </a:r>
          </a:p>
          <a:p>
            <a:pPr algn="just">
              <a:lnSpc>
                <a:spcPct val="110000"/>
              </a:lnSpc>
              <a:spcAft>
                <a:spcPts val="600"/>
              </a:spcAft>
            </a:pPr>
            <a:r>
              <a:rPr lang="de-DE" b="1" dirty="0">
                <a:ea typeface="Times New Roman" panose="02020603050405020304" pitchFamily="18" charset="0"/>
              </a:rPr>
              <a:t>Neue </a:t>
            </a:r>
            <a:r>
              <a:rPr lang="de-DE" b="1" dirty="0" err="1">
                <a:ea typeface="Times New Roman" panose="02020603050405020304" pitchFamily="18" charset="0"/>
              </a:rPr>
              <a:t>SüwVO</a:t>
            </a:r>
            <a:r>
              <a:rPr lang="de-DE" b="1" dirty="0">
                <a:ea typeface="Times New Roman" panose="02020603050405020304" pitchFamily="18" charset="0"/>
              </a:rPr>
              <a:t> Abwasser vom 13. August 2020</a:t>
            </a:r>
          </a:p>
          <a:p>
            <a:pPr algn="just">
              <a:lnSpc>
                <a:spcPct val="110000"/>
              </a:lnSpc>
              <a:spcAft>
                <a:spcPts val="600"/>
              </a:spcAft>
            </a:pPr>
            <a:r>
              <a:rPr lang="de-DE" dirty="0">
                <a:ea typeface="Times New Roman" panose="02020603050405020304" pitchFamily="18" charset="0"/>
              </a:rPr>
              <a:t>Link: https://recht.nrw.de/lmi/owa/br_bes_text?sg=0&amp;menu=1&amp;bes_id=24944&amp;aufgehoben=N&amp;anw_nr=2 </a:t>
            </a:r>
          </a:p>
          <a:p>
            <a:pPr algn="just">
              <a:lnSpc>
                <a:spcPct val="110000"/>
              </a:lnSpc>
              <a:spcAft>
                <a:spcPts val="600"/>
              </a:spcAft>
            </a:pPr>
            <a:endParaRPr lang="de-DE" dirty="0">
              <a:ea typeface="Times New Roman" panose="02020603050405020304" pitchFamily="18" charset="0"/>
            </a:endParaRPr>
          </a:p>
        </p:txBody>
      </p:sp>
    </p:spTree>
    <p:extLst>
      <p:ext uri="{BB962C8B-B14F-4D97-AF65-F5344CB8AC3E}">
        <p14:creationId xmlns:p14="http://schemas.microsoft.com/office/powerpoint/2010/main" val="330277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A1F3D44-AD44-43AB-A38C-08C8E34CCC24}"/>
              </a:ext>
            </a:extLst>
          </p:cNvPr>
          <p:cNvPicPr>
            <a:picLocks noChangeAspect="1"/>
          </p:cNvPicPr>
          <p:nvPr/>
        </p:nvPicPr>
        <p:blipFill>
          <a:blip r:embed="rId3"/>
          <a:stretch>
            <a:fillRect/>
          </a:stretch>
        </p:blipFill>
        <p:spPr>
          <a:xfrm>
            <a:off x="478670" y="971824"/>
            <a:ext cx="7947906" cy="5298604"/>
          </a:xfrm>
          <a:prstGeom prst="rect">
            <a:avLst/>
          </a:prstGeom>
          <a:ln>
            <a:solidFill>
              <a:srgbClr val="00A0DC"/>
            </a:solidFill>
          </a:ln>
        </p:spPr>
      </p:pic>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8530480" y="1052736"/>
            <a:ext cx="3182144" cy="5503342"/>
          </a:xfrm>
        </p:spPr>
        <p:txBody>
          <a:bodyPr/>
          <a:lstStyle/>
          <a:p>
            <a:pPr marL="0" indent="0">
              <a:buNone/>
            </a:pPr>
            <a:r>
              <a:rPr lang="de-DE" dirty="0"/>
              <a:t>Die bisherigen Absätze 4 bis 7 werden die Absätze 5 bis 8</a:t>
            </a: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a:t>
            </a:r>
          </a:p>
        </p:txBody>
      </p:sp>
      <p:cxnSp>
        <p:nvCxnSpPr>
          <p:cNvPr id="28" name="Gerader Verbinder 27">
            <a:extLst>
              <a:ext uri="{FF2B5EF4-FFF2-40B4-BE49-F238E27FC236}">
                <a16:creationId xmlns:a16="http://schemas.microsoft.com/office/drawing/2014/main" id="{ADA6B5C9-049F-4A2D-A77C-F1230F8632FC}"/>
              </a:ext>
            </a:extLst>
          </p:cNvPr>
          <p:cNvCxnSpPr>
            <a:cxnSpLocks/>
          </p:cNvCxnSpPr>
          <p:nvPr/>
        </p:nvCxnSpPr>
        <p:spPr>
          <a:xfrm flipV="1">
            <a:off x="540929" y="1120292"/>
            <a:ext cx="288032" cy="144016"/>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30" name="Textfeld 29">
            <a:extLst>
              <a:ext uri="{FF2B5EF4-FFF2-40B4-BE49-F238E27FC236}">
                <a16:creationId xmlns:a16="http://schemas.microsoft.com/office/drawing/2014/main" id="{301DC56A-ABD6-4BBB-A3AF-9094B4F209E2}"/>
              </a:ext>
            </a:extLst>
          </p:cNvPr>
          <p:cNvSpPr txBox="1"/>
          <p:nvPr/>
        </p:nvSpPr>
        <p:spPr>
          <a:xfrm>
            <a:off x="102682" y="910428"/>
            <a:ext cx="520710" cy="461665"/>
          </a:xfrm>
          <a:prstGeom prst="rect">
            <a:avLst/>
          </a:prstGeom>
          <a:noFill/>
        </p:spPr>
        <p:txBody>
          <a:bodyPr wrap="square" rtlCol="0">
            <a:spAutoFit/>
          </a:bodyPr>
          <a:lstStyle/>
          <a:p>
            <a:r>
              <a:rPr lang="de-DE" sz="2400" b="1" dirty="0">
                <a:solidFill>
                  <a:srgbClr val="FF0000"/>
                </a:solidFill>
              </a:rPr>
              <a:t>5)</a:t>
            </a:r>
          </a:p>
        </p:txBody>
      </p:sp>
      <p:cxnSp>
        <p:nvCxnSpPr>
          <p:cNvPr id="13" name="Gerader Verbinder 12">
            <a:extLst>
              <a:ext uri="{FF2B5EF4-FFF2-40B4-BE49-F238E27FC236}">
                <a16:creationId xmlns:a16="http://schemas.microsoft.com/office/drawing/2014/main" id="{D87490F3-974E-4181-AD10-363B66E2FBEF}"/>
              </a:ext>
            </a:extLst>
          </p:cNvPr>
          <p:cNvCxnSpPr>
            <a:cxnSpLocks/>
          </p:cNvCxnSpPr>
          <p:nvPr/>
        </p:nvCxnSpPr>
        <p:spPr>
          <a:xfrm flipV="1">
            <a:off x="540929" y="3621126"/>
            <a:ext cx="288032" cy="144016"/>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4" name="Gerader Verbinder 13">
            <a:extLst>
              <a:ext uri="{FF2B5EF4-FFF2-40B4-BE49-F238E27FC236}">
                <a16:creationId xmlns:a16="http://schemas.microsoft.com/office/drawing/2014/main" id="{18B64BDF-826C-42E7-914C-29B3C5B2742D}"/>
              </a:ext>
            </a:extLst>
          </p:cNvPr>
          <p:cNvCxnSpPr>
            <a:cxnSpLocks/>
          </p:cNvCxnSpPr>
          <p:nvPr/>
        </p:nvCxnSpPr>
        <p:spPr>
          <a:xfrm flipV="1">
            <a:off x="540929" y="4551512"/>
            <a:ext cx="288032" cy="144016"/>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5" name="Gerader Verbinder 14">
            <a:extLst>
              <a:ext uri="{FF2B5EF4-FFF2-40B4-BE49-F238E27FC236}">
                <a16:creationId xmlns:a16="http://schemas.microsoft.com/office/drawing/2014/main" id="{E895906A-5305-4ED1-9994-84B6C586A1AD}"/>
              </a:ext>
            </a:extLst>
          </p:cNvPr>
          <p:cNvCxnSpPr>
            <a:cxnSpLocks/>
          </p:cNvCxnSpPr>
          <p:nvPr/>
        </p:nvCxnSpPr>
        <p:spPr>
          <a:xfrm flipV="1">
            <a:off x="540929" y="5198467"/>
            <a:ext cx="288032" cy="144016"/>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16" name="Textfeld 15">
            <a:extLst>
              <a:ext uri="{FF2B5EF4-FFF2-40B4-BE49-F238E27FC236}">
                <a16:creationId xmlns:a16="http://schemas.microsoft.com/office/drawing/2014/main" id="{99153AAB-943D-49A9-BF1D-C27B89EEAD7A}"/>
              </a:ext>
            </a:extLst>
          </p:cNvPr>
          <p:cNvSpPr txBox="1"/>
          <p:nvPr/>
        </p:nvSpPr>
        <p:spPr>
          <a:xfrm>
            <a:off x="102682" y="3465830"/>
            <a:ext cx="520710" cy="461665"/>
          </a:xfrm>
          <a:prstGeom prst="rect">
            <a:avLst/>
          </a:prstGeom>
          <a:noFill/>
        </p:spPr>
        <p:txBody>
          <a:bodyPr wrap="square" rtlCol="0">
            <a:spAutoFit/>
          </a:bodyPr>
          <a:lstStyle/>
          <a:p>
            <a:r>
              <a:rPr lang="de-DE" sz="2400" b="1" dirty="0">
                <a:solidFill>
                  <a:srgbClr val="FF0000"/>
                </a:solidFill>
              </a:rPr>
              <a:t>6)</a:t>
            </a:r>
          </a:p>
        </p:txBody>
      </p:sp>
      <p:sp>
        <p:nvSpPr>
          <p:cNvPr id="17" name="Textfeld 16">
            <a:extLst>
              <a:ext uri="{FF2B5EF4-FFF2-40B4-BE49-F238E27FC236}">
                <a16:creationId xmlns:a16="http://schemas.microsoft.com/office/drawing/2014/main" id="{FA746C61-BEE9-45B8-BC88-8912CA94D9D5}"/>
              </a:ext>
            </a:extLst>
          </p:cNvPr>
          <p:cNvSpPr txBox="1"/>
          <p:nvPr/>
        </p:nvSpPr>
        <p:spPr>
          <a:xfrm>
            <a:off x="102682" y="4348610"/>
            <a:ext cx="520710" cy="461665"/>
          </a:xfrm>
          <a:prstGeom prst="rect">
            <a:avLst/>
          </a:prstGeom>
          <a:noFill/>
        </p:spPr>
        <p:txBody>
          <a:bodyPr wrap="square" rtlCol="0">
            <a:spAutoFit/>
          </a:bodyPr>
          <a:lstStyle/>
          <a:p>
            <a:r>
              <a:rPr lang="de-DE" sz="2400" b="1" dirty="0">
                <a:solidFill>
                  <a:srgbClr val="FF0000"/>
                </a:solidFill>
              </a:rPr>
              <a:t>7)</a:t>
            </a:r>
          </a:p>
        </p:txBody>
      </p:sp>
      <p:sp>
        <p:nvSpPr>
          <p:cNvPr id="18" name="Textfeld 17">
            <a:extLst>
              <a:ext uri="{FF2B5EF4-FFF2-40B4-BE49-F238E27FC236}">
                <a16:creationId xmlns:a16="http://schemas.microsoft.com/office/drawing/2014/main" id="{025CF60E-16A1-4600-8D66-A0EEA3B13027}"/>
              </a:ext>
            </a:extLst>
          </p:cNvPr>
          <p:cNvSpPr txBox="1"/>
          <p:nvPr/>
        </p:nvSpPr>
        <p:spPr>
          <a:xfrm>
            <a:off x="116347" y="5039642"/>
            <a:ext cx="520710" cy="461665"/>
          </a:xfrm>
          <a:prstGeom prst="rect">
            <a:avLst/>
          </a:prstGeom>
          <a:noFill/>
        </p:spPr>
        <p:txBody>
          <a:bodyPr wrap="square" rtlCol="0">
            <a:spAutoFit/>
          </a:bodyPr>
          <a:lstStyle/>
          <a:p>
            <a:r>
              <a:rPr lang="de-DE" sz="2400" b="1" dirty="0">
                <a:solidFill>
                  <a:srgbClr val="FF0000"/>
                </a:solidFill>
              </a:rPr>
              <a:t>8)</a:t>
            </a:r>
          </a:p>
        </p:txBody>
      </p:sp>
    </p:spTree>
    <p:extLst>
      <p:ext uri="{BB962C8B-B14F-4D97-AF65-F5344CB8AC3E}">
        <p14:creationId xmlns:p14="http://schemas.microsoft.com/office/powerpoint/2010/main" val="41562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335360" y="1052736"/>
            <a:ext cx="11377264" cy="5503342"/>
          </a:xfrm>
        </p:spPr>
        <p:txBody>
          <a:bodyPr/>
          <a:lstStyle/>
          <a:p>
            <a:pPr marL="0" indent="0">
              <a:buNone/>
            </a:pPr>
            <a:r>
              <a:rPr lang="de-DE" dirty="0"/>
              <a:t>„Darüber hinaus wird auch der heutige § 8 Abs. 4 </a:t>
            </a:r>
            <a:r>
              <a:rPr lang="de-DE" dirty="0" err="1"/>
              <a:t>SüwVO</a:t>
            </a:r>
            <a:r>
              <a:rPr lang="de-DE" dirty="0"/>
              <a:t> </a:t>
            </a:r>
            <a:r>
              <a:rPr lang="de-DE" dirty="0" err="1"/>
              <a:t>Abw</a:t>
            </a:r>
            <a:r>
              <a:rPr lang="de-DE" dirty="0"/>
              <a:t> NRW als § 8 Abs. 5 </a:t>
            </a:r>
            <a:r>
              <a:rPr lang="de-DE" dirty="0" err="1"/>
              <a:t>SüwVO</a:t>
            </a:r>
            <a:r>
              <a:rPr lang="de-DE" dirty="0"/>
              <a:t> </a:t>
            </a:r>
            <a:r>
              <a:rPr lang="de-DE" dirty="0" err="1"/>
              <a:t>Abw</a:t>
            </a:r>
            <a:r>
              <a:rPr lang="de-DE" dirty="0"/>
              <a:t> NRW fortgeführt. Dort ist geregelt, dass außerhalb von durch Rechtsverordnung festgesetzten Wasserschutzgebieten bestehende Abwasserleitungen, die zur Fortleitung industriellen oder gewerblichen Abwassers dienen, für das Anforderungen in einem Anhang der Bundes-Abwasserverordnung festgelegt sind, spätestens bis zum 31.12.2020 auf Zustand und Funktionstüchtigkeit zu prüfen sind. Unabhängig davon kann die Gemeinde von ihrer Satzungsermächtigung in § 46 Abs. 2 Nr. 1 LWG NRW Gebrauch machen, soweit die </a:t>
            </a:r>
            <a:r>
              <a:rPr lang="de-DE" dirty="0" err="1"/>
              <a:t>SüwVO</a:t>
            </a:r>
            <a:r>
              <a:rPr lang="de-DE" dirty="0"/>
              <a:t> </a:t>
            </a:r>
            <a:r>
              <a:rPr lang="de-DE" dirty="0" err="1"/>
              <a:t>Abw</a:t>
            </a:r>
            <a:r>
              <a:rPr lang="de-DE" dirty="0"/>
              <a:t> NRW keine Prüfristen vorsieht.“</a:t>
            </a:r>
          </a:p>
          <a:p>
            <a:pPr marL="0" lvl="0" indent="0">
              <a:buNone/>
            </a:pPr>
            <a:r>
              <a:rPr lang="de-DE" sz="1050" dirty="0">
                <a:solidFill>
                  <a:srgbClr val="000000"/>
                </a:solidFill>
              </a:rPr>
              <a:t>(Quelle: Städte- und Gemeindebund Nordrhein-Westfalen: StGB NRW-Mitteilung vom 07.07.2020)</a:t>
            </a:r>
            <a:endParaRPr lang="de-DE" sz="1050" dirty="0"/>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 - Begründung</a:t>
            </a:r>
          </a:p>
        </p:txBody>
      </p:sp>
    </p:spTree>
    <p:extLst>
      <p:ext uri="{BB962C8B-B14F-4D97-AF65-F5344CB8AC3E}">
        <p14:creationId xmlns:p14="http://schemas.microsoft.com/office/powerpoint/2010/main" val="217684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2CD9F3D-F487-4186-BD52-FBF17DA518F2}"/>
              </a:ext>
            </a:extLst>
          </p:cNvPr>
          <p:cNvPicPr>
            <a:picLocks noChangeAspect="1"/>
          </p:cNvPicPr>
          <p:nvPr/>
        </p:nvPicPr>
        <p:blipFill>
          <a:blip r:embed="rId3"/>
          <a:stretch>
            <a:fillRect/>
          </a:stretch>
        </p:blipFill>
        <p:spPr>
          <a:xfrm>
            <a:off x="478670" y="978991"/>
            <a:ext cx="7947906" cy="1555519"/>
          </a:xfrm>
          <a:prstGeom prst="rect">
            <a:avLst/>
          </a:prstGeom>
          <a:ln>
            <a:solidFill>
              <a:srgbClr val="00A0DC"/>
            </a:solidFill>
          </a:ln>
        </p:spPr>
      </p:pic>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8530480" y="1052736"/>
            <a:ext cx="3182144" cy="5503342"/>
          </a:xfrm>
        </p:spPr>
        <p:txBody>
          <a:bodyPr/>
          <a:lstStyle/>
          <a:p>
            <a:pPr marL="0" indent="0">
              <a:buNone/>
            </a:pPr>
            <a:r>
              <a:rPr lang="de-DE" dirty="0"/>
              <a:t>Der bisherige Absatz 8 wird Absatz 9 und wie folgt geändert: </a:t>
            </a:r>
          </a:p>
          <a:p>
            <a:pPr marL="0" indent="0">
              <a:buNone/>
            </a:pPr>
            <a:r>
              <a:rPr lang="de-DE" dirty="0"/>
              <a:t> </a:t>
            </a:r>
          </a:p>
          <a:p>
            <a:pPr marL="0" indent="0">
              <a:buNone/>
            </a:pPr>
            <a:r>
              <a:rPr lang="de-DE" sz="1800" dirty="0"/>
              <a:t>In Satz 1 werden die Wörter „abweichend von der DIN 1986 Teil 30“ gestrichen und die Wörter „jeweils nach 30 Jahren einer“ werden durch das Wort „keiner“ ersetzt. </a:t>
            </a:r>
          </a:p>
          <a:p>
            <a:pPr marL="0" indent="0">
              <a:buNone/>
            </a:pPr>
            <a:r>
              <a:rPr lang="de-DE" dirty="0"/>
              <a:t> </a:t>
            </a:r>
          </a:p>
          <a:p>
            <a:pPr marL="0" indent="0">
              <a:buNone/>
            </a:pPr>
            <a:r>
              <a:rPr lang="de-DE" sz="1800" dirty="0"/>
              <a:t>Satz 2 wird aufgehoben</a:t>
            </a: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a:t>
            </a:r>
          </a:p>
        </p:txBody>
      </p:sp>
      <p:cxnSp>
        <p:nvCxnSpPr>
          <p:cNvPr id="28" name="Gerader Verbinder 27">
            <a:extLst>
              <a:ext uri="{FF2B5EF4-FFF2-40B4-BE49-F238E27FC236}">
                <a16:creationId xmlns:a16="http://schemas.microsoft.com/office/drawing/2014/main" id="{ADA6B5C9-049F-4A2D-A77C-F1230F8632FC}"/>
              </a:ext>
            </a:extLst>
          </p:cNvPr>
          <p:cNvCxnSpPr>
            <a:cxnSpLocks/>
          </p:cNvCxnSpPr>
          <p:nvPr/>
        </p:nvCxnSpPr>
        <p:spPr>
          <a:xfrm flipV="1">
            <a:off x="576933" y="1114265"/>
            <a:ext cx="288032" cy="144016"/>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30" name="Textfeld 29">
            <a:extLst>
              <a:ext uri="{FF2B5EF4-FFF2-40B4-BE49-F238E27FC236}">
                <a16:creationId xmlns:a16="http://schemas.microsoft.com/office/drawing/2014/main" id="{301DC56A-ABD6-4BBB-A3AF-9094B4F209E2}"/>
              </a:ext>
            </a:extLst>
          </p:cNvPr>
          <p:cNvSpPr txBox="1"/>
          <p:nvPr/>
        </p:nvSpPr>
        <p:spPr>
          <a:xfrm>
            <a:off x="102682" y="955440"/>
            <a:ext cx="648072" cy="461665"/>
          </a:xfrm>
          <a:prstGeom prst="rect">
            <a:avLst/>
          </a:prstGeom>
          <a:noFill/>
        </p:spPr>
        <p:txBody>
          <a:bodyPr wrap="square" rtlCol="0">
            <a:spAutoFit/>
          </a:bodyPr>
          <a:lstStyle/>
          <a:p>
            <a:r>
              <a:rPr lang="de-DE" sz="2400" b="1" dirty="0">
                <a:solidFill>
                  <a:srgbClr val="FF0000"/>
                </a:solidFill>
              </a:rPr>
              <a:t>9)</a:t>
            </a:r>
          </a:p>
        </p:txBody>
      </p:sp>
      <p:sp>
        <p:nvSpPr>
          <p:cNvPr id="19" name="Textfeld 18">
            <a:extLst>
              <a:ext uri="{FF2B5EF4-FFF2-40B4-BE49-F238E27FC236}">
                <a16:creationId xmlns:a16="http://schemas.microsoft.com/office/drawing/2014/main" id="{92B561CE-B556-4F16-88E6-3BC8F690A624}"/>
              </a:ext>
            </a:extLst>
          </p:cNvPr>
          <p:cNvSpPr txBox="1"/>
          <p:nvPr/>
        </p:nvSpPr>
        <p:spPr>
          <a:xfrm>
            <a:off x="6698031" y="1247828"/>
            <a:ext cx="1342185" cy="338554"/>
          </a:xfrm>
          <a:prstGeom prst="rect">
            <a:avLst/>
          </a:prstGeom>
          <a:solidFill>
            <a:srgbClr val="FFFFFF">
              <a:alpha val="43922"/>
            </a:srgbClr>
          </a:solidFill>
        </p:spPr>
        <p:txBody>
          <a:bodyPr wrap="square" rtlCol="0">
            <a:spAutoFit/>
          </a:bodyPr>
          <a:lstStyle/>
          <a:p>
            <a:r>
              <a:rPr lang="de-DE" sz="1600" b="1" dirty="0">
                <a:solidFill>
                  <a:srgbClr val="FF0000"/>
                </a:solidFill>
              </a:rPr>
              <a:t>keiner</a:t>
            </a:r>
          </a:p>
        </p:txBody>
      </p:sp>
      <p:cxnSp>
        <p:nvCxnSpPr>
          <p:cNvPr id="21" name="Gerader Verbinder 20">
            <a:extLst>
              <a:ext uri="{FF2B5EF4-FFF2-40B4-BE49-F238E27FC236}">
                <a16:creationId xmlns:a16="http://schemas.microsoft.com/office/drawing/2014/main" id="{65BF0205-9760-4550-BD16-A3F05546AB21}"/>
              </a:ext>
            </a:extLst>
          </p:cNvPr>
          <p:cNvCxnSpPr>
            <a:cxnSpLocks/>
          </p:cNvCxnSpPr>
          <p:nvPr/>
        </p:nvCxnSpPr>
        <p:spPr>
          <a:xfrm>
            <a:off x="576933" y="1417105"/>
            <a:ext cx="6095131"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2" name="Gerader Verbinder 21">
            <a:extLst>
              <a:ext uri="{FF2B5EF4-FFF2-40B4-BE49-F238E27FC236}">
                <a16:creationId xmlns:a16="http://schemas.microsoft.com/office/drawing/2014/main" id="{9DB91089-303E-488C-BCF1-8247CCAFACBA}"/>
              </a:ext>
            </a:extLst>
          </p:cNvPr>
          <p:cNvCxnSpPr>
            <a:cxnSpLocks/>
          </p:cNvCxnSpPr>
          <p:nvPr/>
        </p:nvCxnSpPr>
        <p:spPr>
          <a:xfrm>
            <a:off x="4223792" y="1727230"/>
            <a:ext cx="370841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3" name="Gerader Verbinder 22">
            <a:extLst>
              <a:ext uri="{FF2B5EF4-FFF2-40B4-BE49-F238E27FC236}">
                <a16:creationId xmlns:a16="http://schemas.microsoft.com/office/drawing/2014/main" id="{B2BA9F9A-C6DE-48C3-A8AC-18982D0CD2D0}"/>
              </a:ext>
            </a:extLst>
          </p:cNvPr>
          <p:cNvCxnSpPr>
            <a:cxnSpLocks/>
          </p:cNvCxnSpPr>
          <p:nvPr/>
        </p:nvCxnSpPr>
        <p:spPr>
          <a:xfrm>
            <a:off x="587388" y="1988840"/>
            <a:ext cx="766885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4" name="Gerader Verbinder 23">
            <a:extLst>
              <a:ext uri="{FF2B5EF4-FFF2-40B4-BE49-F238E27FC236}">
                <a16:creationId xmlns:a16="http://schemas.microsoft.com/office/drawing/2014/main" id="{F71EFFF5-6CAE-4396-A764-2C5DDE165EBE}"/>
              </a:ext>
            </a:extLst>
          </p:cNvPr>
          <p:cNvCxnSpPr>
            <a:cxnSpLocks/>
          </p:cNvCxnSpPr>
          <p:nvPr/>
        </p:nvCxnSpPr>
        <p:spPr>
          <a:xfrm>
            <a:off x="587388" y="2204864"/>
            <a:ext cx="2196244"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175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335360" y="1052736"/>
            <a:ext cx="11377264" cy="5503342"/>
          </a:xfrm>
        </p:spPr>
        <p:txBody>
          <a:bodyPr/>
          <a:lstStyle/>
          <a:p>
            <a:pPr marL="0" indent="0">
              <a:buNone/>
            </a:pPr>
            <a:r>
              <a:rPr lang="de-DE" dirty="0"/>
              <a:t>„Da keine fristgebundenen Prüfungen für Leitungen für häusliches Abwasser mehr vorgesehen sind, war die Wiederholungsprüfung in Absatz 9 (neu) zu streichen. Damit klargestellt ist, dass auch die in den allgemein anerkannten Regeln der Technik vorgesehene Wiederholungsprüfung für diese Leitungen nicht zu fordern ist, wird dies nunmehr in Absatz 9 (neu) ausdrücklich geregelt“</a:t>
            </a:r>
          </a:p>
          <a:p>
            <a:pPr marL="0" indent="0">
              <a:buNone/>
            </a:pPr>
            <a:r>
              <a:rPr lang="de-DE" sz="1050" dirty="0">
                <a:solidFill>
                  <a:schemeClr val="tx1"/>
                </a:solidFill>
              </a:rPr>
              <a:t>(Quelle: Der Ministerpräsident des Landes Nordrhein-Westfalen: Entwurf einer Verordnung zur Änderung der Selbstüberwachungsverordnung Abwasser, Vorlage 17/3241, 01.04.2020)</a:t>
            </a:r>
          </a:p>
          <a:p>
            <a:pPr marL="0" indent="0">
              <a:buNone/>
            </a:pPr>
            <a:endParaRPr lang="de-DE" sz="1050" dirty="0">
              <a:solidFill>
                <a:schemeClr val="tx1"/>
              </a:solidFill>
            </a:endParaRPr>
          </a:p>
          <a:p>
            <a:pPr marL="0" indent="0">
              <a:buNone/>
            </a:pPr>
            <a:r>
              <a:rPr lang="de-DE" dirty="0"/>
              <a:t>„Schließlich wird in § 8 Abs. 9 </a:t>
            </a:r>
            <a:r>
              <a:rPr lang="de-DE" dirty="0" err="1"/>
              <a:t>SüwVO</a:t>
            </a:r>
            <a:r>
              <a:rPr lang="de-DE" dirty="0"/>
              <a:t> </a:t>
            </a:r>
            <a:r>
              <a:rPr lang="de-DE" dirty="0" err="1"/>
              <a:t>Abw</a:t>
            </a:r>
            <a:r>
              <a:rPr lang="de-DE" dirty="0"/>
              <a:t> NRW neue Fassung die Wiederholungsprüfung für Grundstücke in Wasserschutzgebieten, auf denen häusliches Abwasser anfällt, abgeschafft.“</a:t>
            </a:r>
          </a:p>
          <a:p>
            <a:pPr marL="0" lvl="0" indent="0">
              <a:buNone/>
            </a:pPr>
            <a:r>
              <a:rPr lang="de-DE" sz="1050" dirty="0">
                <a:solidFill>
                  <a:srgbClr val="000000"/>
                </a:solidFill>
              </a:rPr>
              <a:t>(Quelle: Städte- und Gemeindebund Nordrhein-Westfalen: StGB NRW-Mitteilung vom 07.07.2020)</a:t>
            </a:r>
            <a:endParaRPr lang="de-DE" sz="1050" dirty="0"/>
          </a:p>
          <a:p>
            <a:pPr marL="0" indent="0">
              <a:buNone/>
            </a:pPr>
            <a:endParaRPr lang="de-DE" dirty="0"/>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 - </a:t>
            </a:r>
            <a:r>
              <a:rPr lang="de-DE" dirty="0" err="1"/>
              <a:t>Begr</a:t>
            </a:r>
            <a:r>
              <a:rPr lang="de-DE" dirty="0"/>
              <a:t>. u. Kommentar</a:t>
            </a:r>
          </a:p>
        </p:txBody>
      </p:sp>
    </p:spTree>
    <p:extLst>
      <p:ext uri="{BB962C8B-B14F-4D97-AF65-F5344CB8AC3E}">
        <p14:creationId xmlns:p14="http://schemas.microsoft.com/office/powerpoint/2010/main" val="361684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3B9A268-6DE7-4EFC-85B3-1C24ABC84976}"/>
              </a:ext>
            </a:extLst>
          </p:cNvPr>
          <p:cNvPicPr>
            <a:picLocks noChangeAspect="1"/>
          </p:cNvPicPr>
          <p:nvPr/>
        </p:nvPicPr>
        <p:blipFill rotWithShape="1">
          <a:blip r:embed="rId3"/>
          <a:srcRect t="54125"/>
          <a:stretch/>
        </p:blipFill>
        <p:spPr>
          <a:xfrm>
            <a:off x="250921" y="1767686"/>
            <a:ext cx="7947906" cy="2584837"/>
          </a:xfrm>
          <a:prstGeom prst="rect">
            <a:avLst/>
          </a:prstGeom>
          <a:ln>
            <a:noFill/>
          </a:ln>
        </p:spPr>
      </p:pic>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8530480" y="1052736"/>
            <a:ext cx="3182144" cy="5503342"/>
          </a:xfrm>
        </p:spPr>
        <p:txBody>
          <a:bodyPr/>
          <a:lstStyle/>
          <a:p>
            <a:pPr marL="0" indent="0">
              <a:buNone/>
            </a:pPr>
            <a:r>
              <a:rPr lang="de-DE" dirty="0"/>
              <a:t>In Anlage 1 wird die Zeile 1a wie folgt gefasst: </a:t>
            </a:r>
          </a:p>
          <a:p>
            <a:pPr marL="0" indent="0">
              <a:buNone/>
            </a:pPr>
            <a:endParaRPr lang="de-DE" dirty="0"/>
          </a:p>
          <a:p>
            <a:pPr marL="0" indent="0">
              <a:buNone/>
            </a:pPr>
            <a:r>
              <a:rPr lang="de-DE" dirty="0"/>
              <a:t>eine Wiederholungs-prüfung ist für häusliches Abwasser nicht mehr vorgesehen</a:t>
            </a: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a:t>
            </a:r>
          </a:p>
        </p:txBody>
      </p:sp>
      <p:pic>
        <p:nvPicPr>
          <p:cNvPr id="6" name="Grafik 5">
            <a:extLst>
              <a:ext uri="{FF2B5EF4-FFF2-40B4-BE49-F238E27FC236}">
                <a16:creationId xmlns:a16="http://schemas.microsoft.com/office/drawing/2014/main" id="{09F30682-803D-40B2-9F9A-C9AE60B5B5CB}"/>
              </a:ext>
            </a:extLst>
          </p:cNvPr>
          <p:cNvPicPr>
            <a:picLocks noChangeAspect="1"/>
          </p:cNvPicPr>
          <p:nvPr/>
        </p:nvPicPr>
        <p:blipFill rotWithShape="1">
          <a:blip r:embed="rId3"/>
          <a:srcRect t="-829" b="80957"/>
          <a:stretch/>
        </p:blipFill>
        <p:spPr>
          <a:xfrm>
            <a:off x="250921" y="689559"/>
            <a:ext cx="7947906" cy="1119679"/>
          </a:xfrm>
          <a:prstGeom prst="rect">
            <a:avLst/>
          </a:prstGeom>
          <a:ln>
            <a:noFill/>
          </a:ln>
        </p:spPr>
      </p:pic>
      <p:cxnSp>
        <p:nvCxnSpPr>
          <p:cNvPr id="8" name="Gerader Verbinder 7">
            <a:extLst>
              <a:ext uri="{FF2B5EF4-FFF2-40B4-BE49-F238E27FC236}">
                <a16:creationId xmlns:a16="http://schemas.microsoft.com/office/drawing/2014/main" id="{1193EBA9-8146-4250-910C-12A5B0173684}"/>
              </a:ext>
            </a:extLst>
          </p:cNvPr>
          <p:cNvCxnSpPr>
            <a:cxnSpLocks/>
          </p:cNvCxnSpPr>
          <p:nvPr/>
        </p:nvCxnSpPr>
        <p:spPr>
          <a:xfrm>
            <a:off x="2327858" y="2004314"/>
            <a:ext cx="1728192" cy="503702"/>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9" name="Gerader Verbinder 8">
            <a:extLst>
              <a:ext uri="{FF2B5EF4-FFF2-40B4-BE49-F238E27FC236}">
                <a16:creationId xmlns:a16="http://schemas.microsoft.com/office/drawing/2014/main" id="{AAA46777-8ACE-4669-8D10-9C45114AB485}"/>
              </a:ext>
            </a:extLst>
          </p:cNvPr>
          <p:cNvCxnSpPr>
            <a:cxnSpLocks/>
          </p:cNvCxnSpPr>
          <p:nvPr/>
        </p:nvCxnSpPr>
        <p:spPr>
          <a:xfrm>
            <a:off x="4273997" y="1847275"/>
            <a:ext cx="1584176" cy="40889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pic>
        <p:nvPicPr>
          <p:cNvPr id="7" name="Grafik 6">
            <a:extLst>
              <a:ext uri="{FF2B5EF4-FFF2-40B4-BE49-F238E27FC236}">
                <a16:creationId xmlns:a16="http://schemas.microsoft.com/office/drawing/2014/main" id="{C370B97B-CDB8-4A64-89F7-FF4F782DF60E}"/>
              </a:ext>
            </a:extLst>
          </p:cNvPr>
          <p:cNvPicPr>
            <a:picLocks noChangeAspect="1"/>
          </p:cNvPicPr>
          <p:nvPr/>
        </p:nvPicPr>
        <p:blipFill>
          <a:blip r:embed="rId4">
            <a:duotone>
              <a:prstClr val="black"/>
              <a:srgbClr val="FFD4D1">
                <a:tint val="45000"/>
                <a:satMod val="400000"/>
              </a:srgbClr>
            </a:duotone>
          </a:blip>
          <a:stretch>
            <a:fillRect/>
          </a:stretch>
        </p:blipFill>
        <p:spPr>
          <a:xfrm>
            <a:off x="405737" y="4094465"/>
            <a:ext cx="7638274" cy="2810731"/>
          </a:xfrm>
          <a:prstGeom prst="rect">
            <a:avLst/>
          </a:prstGeom>
        </p:spPr>
      </p:pic>
      <p:cxnSp>
        <p:nvCxnSpPr>
          <p:cNvPr id="13" name="Gerader Verbinder 12">
            <a:extLst>
              <a:ext uri="{FF2B5EF4-FFF2-40B4-BE49-F238E27FC236}">
                <a16:creationId xmlns:a16="http://schemas.microsoft.com/office/drawing/2014/main" id="{E9E6DC0D-6B73-4D73-A568-1C1E1A03A906}"/>
              </a:ext>
            </a:extLst>
          </p:cNvPr>
          <p:cNvCxnSpPr>
            <a:cxnSpLocks/>
          </p:cNvCxnSpPr>
          <p:nvPr/>
        </p:nvCxnSpPr>
        <p:spPr>
          <a:xfrm>
            <a:off x="6236412" y="2000245"/>
            <a:ext cx="1584176" cy="40889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10" name="Rechteck 9"/>
          <p:cNvSpPr/>
          <p:nvPr/>
        </p:nvSpPr>
        <p:spPr>
          <a:xfrm>
            <a:off x="2327858" y="4094465"/>
            <a:ext cx="1897016" cy="10627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652664" y="4848817"/>
            <a:ext cx="611659" cy="369332"/>
          </a:xfrm>
          <a:prstGeom prst="rect">
            <a:avLst/>
          </a:prstGeom>
          <a:noFill/>
        </p:spPr>
        <p:txBody>
          <a:bodyPr wrap="square" rtlCol="0">
            <a:spAutoFit/>
          </a:bodyPr>
          <a:lstStyle/>
          <a:p>
            <a:r>
              <a:rPr lang="de-DE" b="1" dirty="0">
                <a:solidFill>
                  <a:srgbClr val="C00000"/>
                </a:solidFill>
              </a:rPr>
              <a:t>neu</a:t>
            </a:r>
          </a:p>
        </p:txBody>
      </p:sp>
      <p:sp>
        <p:nvSpPr>
          <p:cNvPr id="17" name="Rechteck 16"/>
          <p:cNvSpPr/>
          <p:nvPr/>
        </p:nvSpPr>
        <p:spPr>
          <a:xfrm>
            <a:off x="4237426" y="4111217"/>
            <a:ext cx="1897016" cy="10627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6134442" y="4102636"/>
            <a:ext cx="1897016" cy="10627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5572632" y="4849055"/>
            <a:ext cx="611659" cy="369332"/>
          </a:xfrm>
          <a:prstGeom prst="rect">
            <a:avLst/>
          </a:prstGeom>
          <a:noFill/>
        </p:spPr>
        <p:txBody>
          <a:bodyPr wrap="square" rtlCol="0">
            <a:spAutoFit/>
          </a:bodyPr>
          <a:lstStyle/>
          <a:p>
            <a:r>
              <a:rPr lang="de-DE" b="1" dirty="0">
                <a:solidFill>
                  <a:srgbClr val="C00000"/>
                </a:solidFill>
              </a:rPr>
              <a:t>neu</a:t>
            </a:r>
          </a:p>
        </p:txBody>
      </p:sp>
      <p:sp>
        <p:nvSpPr>
          <p:cNvPr id="20" name="Textfeld 19"/>
          <p:cNvSpPr txBox="1"/>
          <p:nvPr/>
        </p:nvSpPr>
        <p:spPr>
          <a:xfrm>
            <a:off x="7444904" y="4828690"/>
            <a:ext cx="611659" cy="369332"/>
          </a:xfrm>
          <a:prstGeom prst="rect">
            <a:avLst/>
          </a:prstGeom>
          <a:noFill/>
        </p:spPr>
        <p:txBody>
          <a:bodyPr wrap="square" rtlCol="0">
            <a:spAutoFit/>
          </a:bodyPr>
          <a:lstStyle/>
          <a:p>
            <a:r>
              <a:rPr lang="de-DE" b="1" dirty="0">
                <a:solidFill>
                  <a:srgbClr val="C00000"/>
                </a:solidFill>
              </a:rPr>
              <a:t>neu</a:t>
            </a:r>
          </a:p>
        </p:txBody>
      </p:sp>
      <p:sp>
        <p:nvSpPr>
          <p:cNvPr id="21" name="Textfeld 20"/>
          <p:cNvSpPr txBox="1"/>
          <p:nvPr/>
        </p:nvSpPr>
        <p:spPr>
          <a:xfrm>
            <a:off x="551384" y="5499830"/>
            <a:ext cx="1632458" cy="923330"/>
          </a:xfrm>
          <a:prstGeom prst="rect">
            <a:avLst/>
          </a:prstGeom>
          <a:noFill/>
        </p:spPr>
        <p:txBody>
          <a:bodyPr wrap="square" rtlCol="0">
            <a:spAutoFit/>
          </a:bodyPr>
          <a:lstStyle/>
          <a:p>
            <a:r>
              <a:rPr lang="de-DE" b="1" dirty="0">
                <a:solidFill>
                  <a:srgbClr val="C00000"/>
                </a:solidFill>
              </a:rPr>
              <a:t>neu überarbeitete</a:t>
            </a:r>
          </a:p>
          <a:p>
            <a:r>
              <a:rPr lang="de-DE" b="1" dirty="0">
                <a:solidFill>
                  <a:srgbClr val="C00000"/>
                </a:solidFill>
              </a:rPr>
              <a:t>Zeile 1a</a:t>
            </a:r>
          </a:p>
        </p:txBody>
      </p:sp>
    </p:spTree>
    <p:extLst>
      <p:ext uri="{BB962C8B-B14F-4D97-AF65-F5344CB8AC3E}">
        <p14:creationId xmlns:p14="http://schemas.microsoft.com/office/powerpoint/2010/main" val="8674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335360" y="1052736"/>
            <a:ext cx="11377264" cy="5503342"/>
          </a:xfrm>
        </p:spPr>
        <p:txBody>
          <a:bodyPr/>
          <a:lstStyle/>
          <a:p>
            <a:pPr marL="0" indent="0">
              <a:buNone/>
            </a:pPr>
            <a:r>
              <a:rPr lang="de-DE" sz="2400" dirty="0"/>
              <a:t>„Es handelt sich um eine Folgeänderung. Ziffer 1a stellt sicher, dass für Haus- und/oder Grundstücksanschlussleitungen, die aufgrund der einer gemeindlichen Satzungsregelung ganz oder teilweise zur öffentlichen Abwasseranlage gehören, denselben materiellen Vorgaben unterworfen sind, wie entsprechende Leitungen, die aufgrund von Satzungsrecht private Abwasseranlagen sind. Da die Vorschrift durch die Bezugnahme auf § 8 nunmehr sowohl fristgebundene (industrielle und gewerbliche Leitungen) sowie Fälle der Verdachtsprüfung betrifft, passt die Formulierung der „erstmaligen“ Prüfung nicht mehr auf alle erfassten Fälle. Als Folgeänderung zu Ziffer 1 Buchstabe a) wird die dritte Spalte entsprechend angepasst. Da eine Wiederholungsprüfung für häusliches Abwasser nicht mehr vorgesehen ist, ist die Regelung in der letzten Spalte entsprechend anzupassen. “</a:t>
            </a:r>
          </a:p>
          <a:p>
            <a:pPr marL="0" indent="0">
              <a:buNone/>
            </a:pPr>
            <a:r>
              <a:rPr lang="de-DE" sz="1000" dirty="0">
                <a:solidFill>
                  <a:schemeClr val="tx1"/>
                </a:solidFill>
              </a:rPr>
              <a:t>(Quelle: Der Ministerpräsident des Landes Nordrhein-Westfalen: Entwurf einer Verordnung zur Änderung der Selbstüberwachungsverordnung Abwasser, Vorlage 17/3241, 01.04.2020)</a:t>
            </a:r>
          </a:p>
          <a:p>
            <a:pPr marL="0" indent="0">
              <a:buNone/>
            </a:pPr>
            <a:endParaRPr lang="de-DE" sz="1000" dirty="0">
              <a:solidFill>
                <a:schemeClr val="tx1"/>
              </a:solidFill>
            </a:endParaRP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 - Begründung</a:t>
            </a:r>
          </a:p>
        </p:txBody>
      </p:sp>
    </p:spTree>
    <p:extLst>
      <p:ext uri="{BB962C8B-B14F-4D97-AF65-F5344CB8AC3E}">
        <p14:creationId xmlns:p14="http://schemas.microsoft.com/office/powerpoint/2010/main" val="288229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19CF544-EEAC-446B-8660-34BAFB7B208A}"/>
              </a:ext>
            </a:extLst>
          </p:cNvPr>
          <p:cNvPicPr>
            <a:picLocks noChangeAspect="1"/>
          </p:cNvPicPr>
          <p:nvPr/>
        </p:nvPicPr>
        <p:blipFill>
          <a:blip r:embed="rId3">
            <a:duotone>
              <a:prstClr val="black"/>
              <a:srgbClr val="FFD4D1">
                <a:tint val="45000"/>
                <a:satMod val="400000"/>
              </a:srgbClr>
            </a:duotone>
          </a:blip>
          <a:stretch>
            <a:fillRect/>
          </a:stretch>
        </p:blipFill>
        <p:spPr>
          <a:xfrm>
            <a:off x="478670" y="1052736"/>
            <a:ext cx="7849578" cy="5559688"/>
          </a:xfrm>
          <a:prstGeom prst="rect">
            <a:avLst/>
          </a:prstGeom>
          <a:ln>
            <a:solidFill>
              <a:srgbClr val="00A0DC"/>
            </a:solidFill>
          </a:ln>
        </p:spPr>
      </p:pic>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8530480" y="1052736"/>
            <a:ext cx="3182144" cy="5503342"/>
          </a:xfrm>
        </p:spPr>
        <p:txBody>
          <a:bodyPr/>
          <a:lstStyle/>
          <a:p>
            <a:pPr marL="0" indent="0">
              <a:buNone/>
            </a:pPr>
            <a:r>
              <a:rPr lang="de-DE" dirty="0"/>
              <a:t>Folgende Anlage 6 wird angefügt: </a:t>
            </a: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a:t>
            </a:r>
          </a:p>
        </p:txBody>
      </p:sp>
    </p:spTree>
    <p:extLst>
      <p:ext uri="{BB962C8B-B14F-4D97-AF65-F5344CB8AC3E}">
        <p14:creationId xmlns:p14="http://schemas.microsoft.com/office/powerpoint/2010/main" val="346827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8530480" y="1052736"/>
            <a:ext cx="3182144" cy="5503342"/>
          </a:xfrm>
        </p:spPr>
        <p:txBody>
          <a:bodyPr/>
          <a:lstStyle/>
          <a:p>
            <a:pPr marL="0" indent="0">
              <a:buNone/>
            </a:pPr>
            <a:r>
              <a:rPr lang="de-DE" dirty="0"/>
              <a:t>Folgende Anlage 6 wird angefügt: </a:t>
            </a: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a:t>
            </a:r>
          </a:p>
        </p:txBody>
      </p:sp>
      <p:pic>
        <p:nvPicPr>
          <p:cNvPr id="5" name="Grafik 4">
            <a:extLst>
              <a:ext uri="{FF2B5EF4-FFF2-40B4-BE49-F238E27FC236}">
                <a16:creationId xmlns:a16="http://schemas.microsoft.com/office/drawing/2014/main" id="{2CB782EC-30E3-4182-88BF-506E278C7525}"/>
              </a:ext>
            </a:extLst>
          </p:cNvPr>
          <p:cNvPicPr>
            <a:picLocks noChangeAspect="1"/>
          </p:cNvPicPr>
          <p:nvPr/>
        </p:nvPicPr>
        <p:blipFill rotWithShape="1">
          <a:blip r:embed="rId3">
            <a:duotone>
              <a:prstClr val="black"/>
              <a:srgbClr val="FFD4D1">
                <a:tint val="45000"/>
                <a:satMod val="400000"/>
              </a:srgbClr>
            </a:duotone>
          </a:blip>
          <a:srcRect b="29651"/>
          <a:stretch/>
        </p:blipFill>
        <p:spPr>
          <a:xfrm>
            <a:off x="478670" y="1052736"/>
            <a:ext cx="7849578" cy="5319190"/>
          </a:xfrm>
          <a:prstGeom prst="rect">
            <a:avLst/>
          </a:prstGeom>
          <a:ln>
            <a:solidFill>
              <a:srgbClr val="00A0DC"/>
            </a:solidFill>
          </a:ln>
        </p:spPr>
      </p:pic>
    </p:spTree>
    <p:extLst>
      <p:ext uri="{BB962C8B-B14F-4D97-AF65-F5344CB8AC3E}">
        <p14:creationId xmlns:p14="http://schemas.microsoft.com/office/powerpoint/2010/main" val="401586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8530480" y="1052736"/>
            <a:ext cx="3182144" cy="5503342"/>
          </a:xfrm>
        </p:spPr>
        <p:txBody>
          <a:bodyPr/>
          <a:lstStyle/>
          <a:p>
            <a:pPr marL="0" indent="0">
              <a:buNone/>
            </a:pPr>
            <a:r>
              <a:rPr lang="de-DE" dirty="0"/>
              <a:t>Folgende Anlage 6 wird angefügt: </a:t>
            </a: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a:t>
            </a:r>
          </a:p>
        </p:txBody>
      </p:sp>
      <p:pic>
        <p:nvPicPr>
          <p:cNvPr id="2" name="Grafik 1">
            <a:extLst>
              <a:ext uri="{FF2B5EF4-FFF2-40B4-BE49-F238E27FC236}">
                <a16:creationId xmlns:a16="http://schemas.microsoft.com/office/drawing/2014/main" id="{CF9B8705-272D-43B7-98FA-063A6B2381D1}"/>
              </a:ext>
            </a:extLst>
          </p:cNvPr>
          <p:cNvPicPr>
            <a:picLocks noChangeAspect="1"/>
          </p:cNvPicPr>
          <p:nvPr/>
        </p:nvPicPr>
        <p:blipFill rotWithShape="1">
          <a:blip r:embed="rId3">
            <a:duotone>
              <a:prstClr val="black"/>
              <a:srgbClr val="FFD4D1">
                <a:tint val="45000"/>
                <a:satMod val="400000"/>
              </a:srgbClr>
            </a:duotone>
          </a:blip>
          <a:srcRect t="71000"/>
          <a:stretch/>
        </p:blipFill>
        <p:spPr>
          <a:xfrm>
            <a:off x="478671" y="1066628"/>
            <a:ext cx="7849578" cy="2192753"/>
          </a:xfrm>
          <a:prstGeom prst="rect">
            <a:avLst/>
          </a:prstGeom>
          <a:ln>
            <a:solidFill>
              <a:srgbClr val="00A0DC"/>
            </a:solidFill>
          </a:ln>
        </p:spPr>
      </p:pic>
    </p:spTree>
    <p:extLst>
      <p:ext uri="{BB962C8B-B14F-4D97-AF65-F5344CB8AC3E}">
        <p14:creationId xmlns:p14="http://schemas.microsoft.com/office/powerpoint/2010/main" val="315358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335360" y="1052736"/>
            <a:ext cx="11377264" cy="5503342"/>
          </a:xfrm>
        </p:spPr>
        <p:txBody>
          <a:bodyPr/>
          <a:lstStyle/>
          <a:p>
            <a:pPr marL="0" indent="0">
              <a:buNone/>
            </a:pPr>
            <a:r>
              <a:rPr lang="de-DE" dirty="0"/>
              <a:t>„Es handelt sich um eine Folgeänderung zu Ziffer 1 Buchstabe b) “</a:t>
            </a:r>
          </a:p>
          <a:p>
            <a:pPr marL="0" indent="0">
              <a:buNone/>
            </a:pPr>
            <a:r>
              <a:rPr lang="de-DE" sz="1050" dirty="0">
                <a:solidFill>
                  <a:schemeClr val="tx1"/>
                </a:solidFill>
              </a:rPr>
              <a:t>(Quelle: Der Ministerpräsident des Landes Nordrhein-Westfalen: Entwurf einer Verordnung zur Änderung der Selbstüberwachungsverordnung Abwasser, Vorlage 17/3241, 01.04.2020)</a:t>
            </a:r>
          </a:p>
          <a:p>
            <a:pPr marL="0" indent="0">
              <a:buNone/>
            </a:pPr>
            <a:endParaRPr lang="de-DE" sz="1050" dirty="0">
              <a:solidFill>
                <a:schemeClr val="tx1"/>
              </a:solidFill>
            </a:endParaRP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 - Begründung</a:t>
            </a:r>
          </a:p>
        </p:txBody>
      </p:sp>
    </p:spTree>
    <p:extLst>
      <p:ext uri="{BB962C8B-B14F-4D97-AF65-F5344CB8AC3E}">
        <p14:creationId xmlns:p14="http://schemas.microsoft.com/office/powerpoint/2010/main" val="393580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noChangeArrowheads="1"/>
          </p:cNvSpPr>
          <p:nvPr>
            <p:ph type="title"/>
          </p:nvPr>
        </p:nvSpPr>
        <p:spPr>
          <a:xfrm>
            <a:off x="-433332" y="116319"/>
            <a:ext cx="10972959" cy="647616"/>
          </a:xfrm>
        </p:spPr>
        <p:txBody>
          <a:bodyPr/>
          <a:lstStyle/>
          <a:p>
            <a:r>
              <a:rPr lang="de-DE" altLang="de-DE" dirty="0">
                <a:solidFill>
                  <a:srgbClr val="FF0000"/>
                </a:solidFill>
              </a:rPr>
              <a:t>Was ändert sich?</a:t>
            </a:r>
          </a:p>
        </p:txBody>
      </p:sp>
      <p:sp>
        <p:nvSpPr>
          <p:cNvPr id="40963" name="Inhaltsplatzhalter 2"/>
          <p:cNvSpPr>
            <a:spLocks noGrp="1" noChangeArrowheads="1"/>
          </p:cNvSpPr>
          <p:nvPr>
            <p:ph idx="1"/>
          </p:nvPr>
        </p:nvSpPr>
        <p:spPr>
          <a:xfrm>
            <a:off x="120634" y="763935"/>
            <a:ext cx="12166604" cy="6193619"/>
          </a:xfrm>
        </p:spPr>
        <p:txBody>
          <a:bodyPr/>
          <a:lstStyle/>
          <a:p>
            <a:pPr marL="514299" indent="-514299">
              <a:buFontTx/>
              <a:buAutoNum type="arabicPeriod"/>
            </a:pPr>
            <a:r>
              <a:rPr lang="de-DE" altLang="de-DE" dirty="0">
                <a:solidFill>
                  <a:schemeClr val="tx1"/>
                </a:solidFill>
              </a:rPr>
              <a:t>In Wasserschutzgebieten entfällt für Leitungen, die häusliches Abwasser führen, die Frist zur Erstprüfung bis 2020.</a:t>
            </a:r>
          </a:p>
          <a:p>
            <a:pPr marL="514299" indent="-514299">
              <a:buFontTx/>
              <a:buAutoNum type="arabicPeriod"/>
            </a:pPr>
            <a:r>
              <a:rPr lang="de-DE" altLang="de-DE" dirty="0">
                <a:solidFill>
                  <a:schemeClr val="tx1"/>
                </a:solidFill>
              </a:rPr>
              <a:t>Neu eingeführt werden für diese Leitungen eine unverzügliche Prüfpflicht  „im Verdachtsfall“ sowie eine Benennung der Verdachtsfälle.</a:t>
            </a:r>
          </a:p>
          <a:p>
            <a:pPr marL="514299" indent="-514299">
              <a:buFontTx/>
              <a:buAutoNum type="arabicPeriod"/>
            </a:pPr>
            <a:r>
              <a:rPr lang="de-DE" altLang="de-DE" dirty="0">
                <a:solidFill>
                  <a:schemeClr val="tx1"/>
                </a:solidFill>
              </a:rPr>
              <a:t>Für Leitungen, die häusliches Abwasser führen, entfällt auch die Pflicht zu einer Wiederholungsprüfung nach 30 Jahren.</a:t>
            </a:r>
          </a:p>
          <a:p>
            <a:pPr marL="514299" indent="-514299">
              <a:buFontTx/>
              <a:buAutoNum type="arabicPeriod"/>
            </a:pPr>
            <a:r>
              <a:rPr lang="de-DE" altLang="de-DE" dirty="0">
                <a:solidFill>
                  <a:schemeClr val="tx1"/>
                </a:solidFill>
              </a:rPr>
              <a:t>Der Verweis auf die DIN 1986-30 und DIN EN 1610 entfällt und es wird auf die allgemein anerkannten Regeln der Technik verwiesen.</a:t>
            </a:r>
          </a:p>
          <a:p>
            <a:pPr marL="514299" indent="-514299">
              <a:buFontTx/>
              <a:buAutoNum type="arabicPeriod"/>
            </a:pPr>
            <a:r>
              <a:rPr lang="de-DE" altLang="de-DE" dirty="0">
                <a:solidFill>
                  <a:schemeClr val="tx1"/>
                </a:solidFill>
              </a:rPr>
              <a:t>In der </a:t>
            </a:r>
            <a:r>
              <a:rPr lang="de-DE" altLang="de-DE" dirty="0" err="1">
                <a:solidFill>
                  <a:schemeClr val="tx1"/>
                </a:solidFill>
              </a:rPr>
              <a:t>SüwVO</a:t>
            </a:r>
            <a:r>
              <a:rPr lang="de-DE" altLang="de-DE" dirty="0">
                <a:solidFill>
                  <a:schemeClr val="tx1"/>
                </a:solidFill>
              </a:rPr>
              <a:t> Abwasser wird in Anlage 1 die Zeile 1a geändert, so dass für öffentliche Grundstücksanschlussleitungen die gleichen Anforderungen gelten, wie für die privaten Leitungen.</a:t>
            </a:r>
          </a:p>
          <a:p>
            <a:pPr marL="514299" indent="-514299">
              <a:lnSpc>
                <a:spcPct val="250000"/>
              </a:lnSpc>
              <a:buFontTx/>
              <a:buAutoNum type="arabicPeriod"/>
            </a:pPr>
            <a:endParaRPr lang="de-DE" altLang="de-DE" dirty="0">
              <a:solidFill>
                <a:schemeClr val="tx1"/>
              </a:solidFill>
            </a:endParaRPr>
          </a:p>
        </p:txBody>
      </p:sp>
    </p:spTree>
    <p:extLst>
      <p:ext uri="{BB962C8B-B14F-4D97-AF65-F5344CB8AC3E}">
        <p14:creationId xmlns:p14="http://schemas.microsoft.com/office/powerpoint/2010/main" val="99605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AB3D4-D2B1-49EA-8267-CC1A6D36D9E2}"/>
              </a:ext>
            </a:extLst>
          </p:cNvPr>
          <p:cNvSpPr>
            <a:spLocks noGrp="1"/>
          </p:cNvSpPr>
          <p:nvPr>
            <p:ph type="title"/>
          </p:nvPr>
        </p:nvSpPr>
        <p:spPr>
          <a:xfrm>
            <a:off x="-384720" y="116632"/>
            <a:ext cx="10972800" cy="647700"/>
          </a:xfrm>
        </p:spPr>
        <p:txBody>
          <a:bodyPr/>
          <a:lstStyle/>
          <a:p>
            <a:endParaRPr lang="de-DE"/>
          </a:p>
        </p:txBody>
      </p:sp>
      <p:sp>
        <p:nvSpPr>
          <p:cNvPr id="4" name="Rechteck 3">
            <a:extLst>
              <a:ext uri="{FF2B5EF4-FFF2-40B4-BE49-F238E27FC236}">
                <a16:creationId xmlns:a16="http://schemas.microsoft.com/office/drawing/2014/main" id="{A8A1FD7F-6DF8-43F8-885F-A0B680796B98}"/>
              </a:ext>
            </a:extLst>
          </p:cNvPr>
          <p:cNvSpPr/>
          <p:nvPr/>
        </p:nvSpPr>
        <p:spPr>
          <a:xfrm>
            <a:off x="119336" y="-5916"/>
            <a:ext cx="11953328" cy="6247864"/>
          </a:xfrm>
          <a:prstGeom prst="rect">
            <a:avLst/>
          </a:prstGeom>
        </p:spPr>
        <p:txBody>
          <a:bodyPr wrap="square">
            <a:spAutoFit/>
          </a:bodyPr>
          <a:lstStyle/>
          <a:p>
            <a:pPr>
              <a:spcAft>
                <a:spcPts val="0"/>
              </a:spcAft>
            </a:pPr>
            <a:r>
              <a:rPr lang="de-DE" sz="4000" b="1" dirty="0">
                <a:ea typeface="Calibri" panose="020F0502020204030204" pitchFamily="34" charset="0"/>
                <a:cs typeface="Times New Roman" panose="02020603050405020304" pitchFamily="18" charset="0"/>
              </a:rPr>
              <a:t>Kurz gefasst</a:t>
            </a:r>
          </a:p>
          <a:p>
            <a:pPr>
              <a:spcAft>
                <a:spcPts val="0"/>
              </a:spcAft>
            </a:pPr>
            <a:endParaRPr lang="de-DE"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spcAft>
                <a:spcPts val="0"/>
              </a:spcAft>
              <a:buFont typeface="Arial" panose="020B0604020202020204" pitchFamily="34" charset="0"/>
              <a:buChar char="•"/>
            </a:pPr>
            <a:r>
              <a:rPr lang="de-DE" sz="4000" dirty="0">
                <a:ea typeface="Calibri" panose="020F0502020204030204" pitchFamily="34" charset="0"/>
                <a:cs typeface="Times New Roman" panose="02020603050405020304" pitchFamily="18" charset="0"/>
              </a:rPr>
              <a:t>Die Frist 2020 für die Zustands- und Funktionsprüfung an privaten Abwasserleitungen, die häusliches Abwasser führen,  wurde gestrichen und im Gegenzug eine „Verdachtsfall-Regelung“ ergänzt.</a:t>
            </a:r>
          </a:p>
          <a:p>
            <a:pPr marL="571500" indent="-571500">
              <a:spcAft>
                <a:spcPts val="0"/>
              </a:spcAft>
              <a:buFont typeface="Arial" panose="020B0604020202020204" pitchFamily="34" charset="0"/>
              <a:buChar char="•"/>
            </a:pPr>
            <a:endParaRPr lang="de-DE"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spcAft>
                <a:spcPts val="0"/>
              </a:spcAft>
              <a:buFont typeface="Arial" panose="020B0604020202020204" pitchFamily="34" charset="0"/>
              <a:buChar char="•"/>
            </a:pPr>
            <a:r>
              <a:rPr lang="de-DE" sz="4000" dirty="0">
                <a:ea typeface="Calibri" panose="020F0502020204030204" pitchFamily="34" charset="0"/>
                <a:cs typeface="Times New Roman" panose="02020603050405020304" pitchFamily="18" charset="0"/>
              </a:rPr>
              <a:t>Sämtliche Prüffristen für industriell, gewerbliches Abwasser wurden dagegen beibehalten. </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139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F37A4-F044-435E-9E56-C11CC9590991}"/>
              </a:ext>
            </a:extLst>
          </p:cNvPr>
          <p:cNvSpPr>
            <a:spLocks noGrp="1"/>
          </p:cNvSpPr>
          <p:nvPr>
            <p:ph type="title"/>
          </p:nvPr>
        </p:nvSpPr>
        <p:spPr>
          <a:xfrm>
            <a:off x="0" y="84937"/>
            <a:ext cx="10972800" cy="647700"/>
          </a:xfrm>
        </p:spPr>
        <p:txBody>
          <a:bodyPr/>
          <a:lstStyle/>
          <a:p>
            <a:pPr algn="l"/>
            <a:r>
              <a:rPr lang="de-DE" dirty="0"/>
              <a:t>Tabellarischer Überblick zu den Änderungen vom 13.08.20 </a:t>
            </a:r>
          </a:p>
        </p:txBody>
      </p:sp>
      <p:pic>
        <p:nvPicPr>
          <p:cNvPr id="3" name="Grafik 2">
            <a:extLst>
              <a:ext uri="{FF2B5EF4-FFF2-40B4-BE49-F238E27FC236}">
                <a16:creationId xmlns:a16="http://schemas.microsoft.com/office/drawing/2014/main" id="{8989914D-C71D-4451-9EC4-C38B58693967}"/>
              </a:ext>
            </a:extLst>
          </p:cNvPr>
          <p:cNvPicPr>
            <a:picLocks noChangeAspect="1"/>
          </p:cNvPicPr>
          <p:nvPr/>
        </p:nvPicPr>
        <p:blipFill>
          <a:blip r:embed="rId2"/>
          <a:stretch>
            <a:fillRect/>
          </a:stretch>
        </p:blipFill>
        <p:spPr>
          <a:xfrm>
            <a:off x="2839760" y="794698"/>
            <a:ext cx="6512480" cy="5684881"/>
          </a:xfrm>
          <a:prstGeom prst="rect">
            <a:avLst/>
          </a:prstGeom>
        </p:spPr>
      </p:pic>
    </p:spTree>
    <p:extLst>
      <p:ext uri="{BB962C8B-B14F-4D97-AF65-F5344CB8AC3E}">
        <p14:creationId xmlns:p14="http://schemas.microsoft.com/office/powerpoint/2010/main" val="53242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p:nvPr>
        </p:nvSpPr>
        <p:spPr>
          <a:xfrm>
            <a:off x="-528736" y="10641"/>
            <a:ext cx="10972959" cy="647616"/>
          </a:xfrm>
        </p:spPr>
        <p:txBody>
          <a:bodyPr/>
          <a:lstStyle/>
          <a:p>
            <a:r>
              <a:rPr lang="de-DE" altLang="de-DE" dirty="0"/>
              <a:t>Was bleibt?</a:t>
            </a:r>
          </a:p>
        </p:txBody>
      </p:sp>
      <p:sp>
        <p:nvSpPr>
          <p:cNvPr id="41987" name="Inhaltsplatzhalter 2"/>
          <p:cNvSpPr>
            <a:spLocks noGrp="1" noChangeArrowheads="1"/>
          </p:cNvSpPr>
          <p:nvPr>
            <p:ph idx="1"/>
          </p:nvPr>
        </p:nvSpPr>
        <p:spPr>
          <a:xfrm>
            <a:off x="119336" y="652461"/>
            <a:ext cx="12166604" cy="6193619"/>
          </a:xfrm>
        </p:spPr>
        <p:txBody>
          <a:bodyPr/>
          <a:lstStyle/>
          <a:p>
            <a:pPr marL="514299" indent="-514299">
              <a:lnSpc>
                <a:spcPct val="250000"/>
              </a:lnSpc>
              <a:buFontTx/>
              <a:buAutoNum type="arabicPeriod"/>
            </a:pPr>
            <a:r>
              <a:rPr lang="de-DE" altLang="de-DE" dirty="0">
                <a:solidFill>
                  <a:schemeClr val="tx1"/>
                </a:solidFill>
              </a:rPr>
              <a:t>Prüfpflichten aus Frist 2015 für häusliches Abwasser bleiben bestehen</a:t>
            </a:r>
          </a:p>
          <a:p>
            <a:pPr marL="514299" indent="-514299">
              <a:lnSpc>
                <a:spcPct val="250000"/>
              </a:lnSpc>
              <a:buFontTx/>
              <a:buAutoNum type="arabicPeriod"/>
            </a:pPr>
            <a:r>
              <a:rPr lang="de-DE" altLang="de-DE" dirty="0">
                <a:solidFill>
                  <a:schemeClr val="tx1"/>
                </a:solidFill>
              </a:rPr>
              <a:t>Regelungen zu industriell, gewerblichen Abwasser bleiben bestehen</a:t>
            </a:r>
          </a:p>
          <a:p>
            <a:pPr marL="514299" indent="-514299">
              <a:lnSpc>
                <a:spcPct val="250000"/>
              </a:lnSpc>
              <a:buFontTx/>
              <a:buAutoNum type="arabicPeriod"/>
            </a:pPr>
            <a:r>
              <a:rPr lang="de-DE" altLang="de-DE" dirty="0">
                <a:solidFill>
                  <a:schemeClr val="tx1"/>
                </a:solidFill>
              </a:rPr>
              <a:t>Die Betreiberpflichten nach WHG §§ 60, 61 gelten weiterhin</a:t>
            </a:r>
          </a:p>
          <a:p>
            <a:pPr marL="514299" indent="-514299">
              <a:lnSpc>
                <a:spcPct val="250000"/>
              </a:lnSpc>
              <a:buFontTx/>
              <a:buAutoNum type="arabicPeriod"/>
            </a:pPr>
            <a:r>
              <a:rPr lang="de-DE" altLang="de-DE" dirty="0">
                <a:solidFill>
                  <a:schemeClr val="tx1"/>
                </a:solidFill>
              </a:rPr>
              <a:t>LWG § 46: Unterrichtungs- und Beratungspflicht der Gemeinde</a:t>
            </a:r>
          </a:p>
          <a:p>
            <a:pPr marL="514299" indent="-514299">
              <a:lnSpc>
                <a:spcPct val="250000"/>
              </a:lnSpc>
              <a:buFontTx/>
              <a:buAutoNum type="arabicPeriod"/>
            </a:pPr>
            <a:r>
              <a:rPr lang="de-DE" altLang="de-DE" dirty="0">
                <a:solidFill>
                  <a:schemeClr val="tx1"/>
                </a:solidFill>
              </a:rPr>
              <a:t>LWG § 46: Möglichkeit der Gemeinde Fristen in Satzungen zu regeln</a:t>
            </a:r>
          </a:p>
          <a:p>
            <a:pPr marL="514299" indent="-514299">
              <a:lnSpc>
                <a:spcPct val="250000"/>
              </a:lnSpc>
              <a:buFontTx/>
              <a:buAutoNum type="arabicPeriod"/>
            </a:pPr>
            <a:endParaRPr lang="de-DE" altLang="de-DE" dirty="0">
              <a:solidFill>
                <a:schemeClr val="tx1"/>
              </a:solidFill>
            </a:endParaRPr>
          </a:p>
        </p:txBody>
      </p:sp>
    </p:spTree>
    <p:extLst>
      <p:ext uri="{BB962C8B-B14F-4D97-AF65-F5344CB8AC3E}">
        <p14:creationId xmlns:p14="http://schemas.microsoft.com/office/powerpoint/2010/main" val="136742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8530480" y="1052736"/>
            <a:ext cx="3182144" cy="5503342"/>
          </a:xfrm>
        </p:spPr>
        <p:txBody>
          <a:bodyPr/>
          <a:lstStyle/>
          <a:p>
            <a:pPr marL="0" indent="0">
              <a:buNone/>
            </a:pPr>
            <a:r>
              <a:rPr lang="de-DE" dirty="0"/>
              <a:t>§ 8 wird wie folgt geändert: </a:t>
            </a:r>
          </a:p>
          <a:p>
            <a:pPr marL="0" indent="0">
              <a:buNone/>
            </a:pPr>
            <a:endParaRPr lang="de-DE" dirty="0"/>
          </a:p>
          <a:p>
            <a:pPr marL="0" indent="0">
              <a:buNone/>
            </a:pPr>
            <a:r>
              <a:rPr lang="de-DE" sz="1800" dirty="0"/>
              <a:t>Absatz 1 wird aufgehoben. </a:t>
            </a:r>
          </a:p>
          <a:p>
            <a:pPr marL="0" indent="0">
              <a:buNone/>
            </a:pPr>
            <a:r>
              <a:rPr lang="de-DE" dirty="0"/>
              <a:t> </a:t>
            </a:r>
          </a:p>
          <a:p>
            <a:pPr marL="0" indent="0">
              <a:buNone/>
            </a:pPr>
            <a:endParaRPr lang="de-DE" dirty="0"/>
          </a:p>
          <a:p>
            <a:pPr marL="0" indent="0">
              <a:buNone/>
            </a:pPr>
            <a:endParaRPr lang="de-DE" dirty="0"/>
          </a:p>
          <a:p>
            <a:pPr marL="0" indent="0">
              <a:buNone/>
            </a:pPr>
            <a:r>
              <a:rPr lang="de-DE" sz="1800" dirty="0"/>
              <a:t>Absatz 2 wird Absatz  </a:t>
            </a:r>
            <a:endParaRPr lang="de-DE" sz="1050" dirty="0">
              <a:solidFill>
                <a:schemeClr val="tx1"/>
              </a:solidFill>
            </a:endParaRP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a:solidFill>
                  <a:srgbClr val="FF0000"/>
                </a:solidFill>
              </a:rPr>
              <a:t>Alle Details</a:t>
            </a:r>
            <a:r>
              <a:rPr lang="de-DE" dirty="0"/>
              <a:t>: </a:t>
            </a:r>
            <a:r>
              <a:rPr lang="de-DE" dirty="0" err="1"/>
              <a:t>SüwVOAbwasser</a:t>
            </a:r>
            <a:r>
              <a:rPr lang="de-DE" dirty="0"/>
              <a:t> Änderungen im Wortlaut</a:t>
            </a:r>
          </a:p>
        </p:txBody>
      </p:sp>
      <p:pic>
        <p:nvPicPr>
          <p:cNvPr id="7" name="Grafik 6">
            <a:extLst>
              <a:ext uri="{FF2B5EF4-FFF2-40B4-BE49-F238E27FC236}">
                <a16:creationId xmlns:a16="http://schemas.microsoft.com/office/drawing/2014/main" id="{FF46B3DB-E9EE-4B62-9947-9551D55DDE13}"/>
              </a:ext>
            </a:extLst>
          </p:cNvPr>
          <p:cNvPicPr>
            <a:picLocks noChangeAspect="1"/>
          </p:cNvPicPr>
          <p:nvPr/>
        </p:nvPicPr>
        <p:blipFill>
          <a:blip r:embed="rId3"/>
          <a:stretch>
            <a:fillRect/>
          </a:stretch>
        </p:blipFill>
        <p:spPr>
          <a:xfrm>
            <a:off x="479376" y="980728"/>
            <a:ext cx="7977913" cy="5503342"/>
          </a:xfrm>
          <a:prstGeom prst="rect">
            <a:avLst/>
          </a:prstGeom>
          <a:ln>
            <a:solidFill>
              <a:srgbClr val="00A0DC"/>
            </a:solidFill>
          </a:ln>
        </p:spPr>
      </p:pic>
      <p:cxnSp>
        <p:nvCxnSpPr>
          <p:cNvPr id="9" name="Gerader Verbinder 8">
            <a:extLst>
              <a:ext uri="{FF2B5EF4-FFF2-40B4-BE49-F238E27FC236}">
                <a16:creationId xmlns:a16="http://schemas.microsoft.com/office/drawing/2014/main" id="{98349831-456D-42B8-A76F-449F306C6C51}"/>
              </a:ext>
            </a:extLst>
          </p:cNvPr>
          <p:cNvCxnSpPr>
            <a:cxnSpLocks/>
          </p:cNvCxnSpPr>
          <p:nvPr/>
        </p:nvCxnSpPr>
        <p:spPr>
          <a:xfrm>
            <a:off x="479376" y="1916832"/>
            <a:ext cx="5616624"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2" name="Gerader Verbinder 11">
            <a:extLst>
              <a:ext uri="{FF2B5EF4-FFF2-40B4-BE49-F238E27FC236}">
                <a16:creationId xmlns:a16="http://schemas.microsoft.com/office/drawing/2014/main" id="{83596FD9-8F6D-4C98-8847-AC03CAC54658}"/>
              </a:ext>
            </a:extLst>
          </p:cNvPr>
          <p:cNvCxnSpPr>
            <a:cxnSpLocks/>
          </p:cNvCxnSpPr>
          <p:nvPr/>
        </p:nvCxnSpPr>
        <p:spPr>
          <a:xfrm>
            <a:off x="479376" y="2492896"/>
            <a:ext cx="712879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3" name="Gerader Verbinder 12">
            <a:extLst>
              <a:ext uri="{FF2B5EF4-FFF2-40B4-BE49-F238E27FC236}">
                <a16:creationId xmlns:a16="http://schemas.microsoft.com/office/drawing/2014/main" id="{1E16BF11-580D-4E3F-AC23-F44C830B9ACF}"/>
              </a:ext>
            </a:extLst>
          </p:cNvPr>
          <p:cNvCxnSpPr>
            <a:cxnSpLocks/>
          </p:cNvCxnSpPr>
          <p:nvPr/>
        </p:nvCxnSpPr>
        <p:spPr>
          <a:xfrm>
            <a:off x="479376" y="2780928"/>
            <a:ext cx="7560840"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4" name="Gerader Verbinder 13">
            <a:extLst>
              <a:ext uri="{FF2B5EF4-FFF2-40B4-BE49-F238E27FC236}">
                <a16:creationId xmlns:a16="http://schemas.microsoft.com/office/drawing/2014/main" id="{CD35EB7B-724C-46E4-986B-6D091346ABB0}"/>
              </a:ext>
            </a:extLst>
          </p:cNvPr>
          <p:cNvCxnSpPr>
            <a:cxnSpLocks/>
          </p:cNvCxnSpPr>
          <p:nvPr/>
        </p:nvCxnSpPr>
        <p:spPr>
          <a:xfrm>
            <a:off x="479376" y="3068960"/>
            <a:ext cx="712879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5" name="Gerader Verbinder 14">
            <a:extLst>
              <a:ext uri="{FF2B5EF4-FFF2-40B4-BE49-F238E27FC236}">
                <a16:creationId xmlns:a16="http://schemas.microsoft.com/office/drawing/2014/main" id="{1B4F5D12-D695-4844-8E9A-B8248D535706}"/>
              </a:ext>
            </a:extLst>
          </p:cNvPr>
          <p:cNvCxnSpPr>
            <a:cxnSpLocks/>
          </p:cNvCxnSpPr>
          <p:nvPr/>
        </p:nvCxnSpPr>
        <p:spPr>
          <a:xfrm>
            <a:off x="479376" y="3356992"/>
            <a:ext cx="7344816"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6" name="Gerader Verbinder 15">
            <a:extLst>
              <a:ext uri="{FF2B5EF4-FFF2-40B4-BE49-F238E27FC236}">
                <a16:creationId xmlns:a16="http://schemas.microsoft.com/office/drawing/2014/main" id="{39C0F0D8-4332-42C7-994C-A9AE2AFEAC9A}"/>
              </a:ext>
            </a:extLst>
          </p:cNvPr>
          <p:cNvCxnSpPr>
            <a:cxnSpLocks/>
          </p:cNvCxnSpPr>
          <p:nvPr/>
        </p:nvCxnSpPr>
        <p:spPr>
          <a:xfrm>
            <a:off x="479376" y="3710561"/>
            <a:ext cx="712879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7" name="Gerader Verbinder 16">
            <a:extLst>
              <a:ext uri="{FF2B5EF4-FFF2-40B4-BE49-F238E27FC236}">
                <a16:creationId xmlns:a16="http://schemas.microsoft.com/office/drawing/2014/main" id="{2A0358DE-1A44-4700-94C7-F5AEB01A309C}"/>
              </a:ext>
            </a:extLst>
          </p:cNvPr>
          <p:cNvCxnSpPr>
            <a:cxnSpLocks/>
          </p:cNvCxnSpPr>
          <p:nvPr/>
        </p:nvCxnSpPr>
        <p:spPr>
          <a:xfrm>
            <a:off x="479376" y="4005064"/>
            <a:ext cx="7344816"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8" name="Gerader Verbinder 17">
            <a:extLst>
              <a:ext uri="{FF2B5EF4-FFF2-40B4-BE49-F238E27FC236}">
                <a16:creationId xmlns:a16="http://schemas.microsoft.com/office/drawing/2014/main" id="{8342B2A3-3AA7-4FC6-9539-2689EC208445}"/>
              </a:ext>
            </a:extLst>
          </p:cNvPr>
          <p:cNvCxnSpPr>
            <a:cxnSpLocks/>
          </p:cNvCxnSpPr>
          <p:nvPr/>
        </p:nvCxnSpPr>
        <p:spPr>
          <a:xfrm>
            <a:off x="479376" y="4293096"/>
            <a:ext cx="5040560"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6" name="Gerader Verbinder 25">
            <a:extLst>
              <a:ext uri="{FF2B5EF4-FFF2-40B4-BE49-F238E27FC236}">
                <a16:creationId xmlns:a16="http://schemas.microsoft.com/office/drawing/2014/main" id="{BD807D41-82A1-4C5D-A264-E971D7CFEE8B}"/>
              </a:ext>
            </a:extLst>
          </p:cNvPr>
          <p:cNvCxnSpPr>
            <a:cxnSpLocks/>
          </p:cNvCxnSpPr>
          <p:nvPr/>
        </p:nvCxnSpPr>
        <p:spPr>
          <a:xfrm>
            <a:off x="479376" y="2204864"/>
            <a:ext cx="6696744"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8" name="Gerader Verbinder 27">
            <a:extLst>
              <a:ext uri="{FF2B5EF4-FFF2-40B4-BE49-F238E27FC236}">
                <a16:creationId xmlns:a16="http://schemas.microsoft.com/office/drawing/2014/main" id="{ADA6B5C9-049F-4A2D-A77C-F1230F8632FC}"/>
              </a:ext>
            </a:extLst>
          </p:cNvPr>
          <p:cNvCxnSpPr>
            <a:cxnSpLocks/>
          </p:cNvCxnSpPr>
          <p:nvPr/>
        </p:nvCxnSpPr>
        <p:spPr>
          <a:xfrm flipV="1">
            <a:off x="551384" y="4653136"/>
            <a:ext cx="288032" cy="144016"/>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30" name="Textfeld 29">
            <a:extLst>
              <a:ext uri="{FF2B5EF4-FFF2-40B4-BE49-F238E27FC236}">
                <a16:creationId xmlns:a16="http://schemas.microsoft.com/office/drawing/2014/main" id="{301DC56A-ABD6-4BBB-A3AF-9094B4F209E2}"/>
              </a:ext>
            </a:extLst>
          </p:cNvPr>
          <p:cNvSpPr txBox="1"/>
          <p:nvPr/>
        </p:nvSpPr>
        <p:spPr>
          <a:xfrm>
            <a:off x="191344" y="4479503"/>
            <a:ext cx="504056" cy="461665"/>
          </a:xfrm>
          <a:prstGeom prst="rect">
            <a:avLst/>
          </a:prstGeom>
          <a:noFill/>
        </p:spPr>
        <p:txBody>
          <a:bodyPr wrap="square" rtlCol="0">
            <a:spAutoFit/>
          </a:bodyPr>
          <a:lstStyle/>
          <a:p>
            <a:r>
              <a:rPr lang="de-DE" sz="2400" b="1" dirty="0">
                <a:solidFill>
                  <a:srgbClr val="FF0000"/>
                </a:solidFill>
              </a:rPr>
              <a:t>1)</a:t>
            </a:r>
          </a:p>
        </p:txBody>
      </p:sp>
    </p:spTree>
    <p:extLst>
      <p:ext uri="{BB962C8B-B14F-4D97-AF65-F5344CB8AC3E}">
        <p14:creationId xmlns:p14="http://schemas.microsoft.com/office/powerpoint/2010/main" val="327379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335360" y="1052736"/>
            <a:ext cx="11377264" cy="5503342"/>
          </a:xfrm>
        </p:spPr>
        <p:txBody>
          <a:bodyPr/>
          <a:lstStyle/>
          <a:p>
            <a:pPr marL="0" indent="0">
              <a:buNone/>
            </a:pPr>
            <a:r>
              <a:rPr lang="de-DE" dirty="0"/>
              <a:t>„Die Streichung von Absatz 1 dient der redaktionellen Bereinigung und Vereinfachung der Vorschrift.“</a:t>
            </a:r>
          </a:p>
          <a:p>
            <a:pPr marL="0" indent="0">
              <a:buNone/>
            </a:pPr>
            <a:r>
              <a:rPr lang="de-DE" sz="1050" dirty="0">
                <a:solidFill>
                  <a:schemeClr val="tx1"/>
                </a:solidFill>
              </a:rPr>
              <a:t>(Quelle: Der Ministerpräsident des Landes Nordrhein-Westfalen: Entwurf einer Verordnung zur Änderung der Selbstüberwachungsverordnung Abwasser, Vorlage 17/3241, 01.04.2020)</a:t>
            </a: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 - Begründung</a:t>
            </a:r>
          </a:p>
        </p:txBody>
      </p:sp>
    </p:spTree>
    <p:extLst>
      <p:ext uri="{BB962C8B-B14F-4D97-AF65-F5344CB8AC3E}">
        <p14:creationId xmlns:p14="http://schemas.microsoft.com/office/powerpoint/2010/main" val="426384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8530480" y="1052736"/>
            <a:ext cx="3182144" cy="5503342"/>
          </a:xfrm>
        </p:spPr>
        <p:txBody>
          <a:bodyPr/>
          <a:lstStyle/>
          <a:p>
            <a:pPr marL="0" indent="0">
              <a:buNone/>
            </a:pPr>
            <a:r>
              <a:rPr lang="de-DE" dirty="0"/>
              <a:t>Absatz 3 wird Absatz 2 und wie folgt geändert: </a:t>
            </a:r>
          </a:p>
          <a:p>
            <a:pPr marL="0" indent="0">
              <a:buNone/>
            </a:pPr>
            <a:endParaRPr lang="de-DE" dirty="0"/>
          </a:p>
          <a:p>
            <a:pPr marL="0" indent="0">
              <a:buNone/>
            </a:pPr>
            <a:r>
              <a:rPr lang="de-DE" sz="1800" dirty="0"/>
              <a:t>In Satz 2 werden nach dem Wort „Wasserschutzgebieten“ die Wörter „, die zur Fortleitung industriellen oder gewerblichen Abwassers dienen,“ eingefügt. </a:t>
            </a:r>
          </a:p>
          <a:p>
            <a:pPr marL="0" indent="0">
              <a:buNone/>
            </a:pPr>
            <a:r>
              <a:rPr lang="de-DE" dirty="0"/>
              <a:t> </a:t>
            </a:r>
          </a:p>
          <a:p>
            <a:pPr marL="0" indent="0">
              <a:buNone/>
            </a:pPr>
            <a:r>
              <a:rPr lang="de-DE" sz="1800" dirty="0"/>
              <a:t>In Satz 3 werden nach den Wörtern „Fortleiten von“ die Wörter „industriellem oder gewerblichem“ eingefügt</a:t>
            </a:r>
            <a:endParaRPr lang="de-DE" sz="1050" dirty="0">
              <a:solidFill>
                <a:schemeClr val="tx1"/>
              </a:solidFill>
            </a:endParaRPr>
          </a:p>
        </p:txBody>
      </p:sp>
      <p:pic>
        <p:nvPicPr>
          <p:cNvPr id="2" name="Grafik 1">
            <a:extLst>
              <a:ext uri="{FF2B5EF4-FFF2-40B4-BE49-F238E27FC236}">
                <a16:creationId xmlns:a16="http://schemas.microsoft.com/office/drawing/2014/main" id="{482B1FD1-19D0-40F1-971E-A7B1CE03CD7D}"/>
              </a:ext>
            </a:extLst>
          </p:cNvPr>
          <p:cNvPicPr>
            <a:picLocks noChangeAspect="1"/>
          </p:cNvPicPr>
          <p:nvPr/>
        </p:nvPicPr>
        <p:blipFill>
          <a:blip r:embed="rId3"/>
          <a:stretch>
            <a:fillRect/>
          </a:stretch>
        </p:blipFill>
        <p:spPr>
          <a:xfrm>
            <a:off x="478670" y="985895"/>
            <a:ext cx="7947905" cy="4315313"/>
          </a:xfrm>
          <a:prstGeom prst="rect">
            <a:avLst/>
          </a:prstGeom>
          <a:ln>
            <a:solidFill>
              <a:srgbClr val="00A0DC"/>
            </a:solidFill>
          </a:ln>
        </p:spPr>
      </p:pic>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a:t>
            </a:r>
          </a:p>
        </p:txBody>
      </p:sp>
      <p:cxnSp>
        <p:nvCxnSpPr>
          <p:cNvPr id="28" name="Gerader Verbinder 27">
            <a:extLst>
              <a:ext uri="{FF2B5EF4-FFF2-40B4-BE49-F238E27FC236}">
                <a16:creationId xmlns:a16="http://schemas.microsoft.com/office/drawing/2014/main" id="{ADA6B5C9-049F-4A2D-A77C-F1230F8632FC}"/>
              </a:ext>
            </a:extLst>
          </p:cNvPr>
          <p:cNvCxnSpPr>
            <a:cxnSpLocks/>
          </p:cNvCxnSpPr>
          <p:nvPr/>
        </p:nvCxnSpPr>
        <p:spPr>
          <a:xfrm flipV="1">
            <a:off x="537097" y="1159040"/>
            <a:ext cx="288032" cy="144016"/>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30" name="Textfeld 29">
            <a:extLst>
              <a:ext uri="{FF2B5EF4-FFF2-40B4-BE49-F238E27FC236}">
                <a16:creationId xmlns:a16="http://schemas.microsoft.com/office/drawing/2014/main" id="{301DC56A-ABD6-4BBB-A3AF-9094B4F209E2}"/>
              </a:ext>
            </a:extLst>
          </p:cNvPr>
          <p:cNvSpPr txBox="1"/>
          <p:nvPr/>
        </p:nvSpPr>
        <p:spPr>
          <a:xfrm>
            <a:off x="154634" y="951111"/>
            <a:ext cx="540766" cy="461665"/>
          </a:xfrm>
          <a:prstGeom prst="rect">
            <a:avLst/>
          </a:prstGeom>
          <a:noFill/>
        </p:spPr>
        <p:txBody>
          <a:bodyPr wrap="square" rtlCol="0">
            <a:spAutoFit/>
          </a:bodyPr>
          <a:lstStyle/>
          <a:p>
            <a:r>
              <a:rPr lang="de-DE" sz="2400" b="1" dirty="0">
                <a:solidFill>
                  <a:srgbClr val="FF0000"/>
                </a:solidFill>
              </a:rPr>
              <a:t>2)</a:t>
            </a:r>
          </a:p>
        </p:txBody>
      </p:sp>
      <p:sp>
        <p:nvSpPr>
          <p:cNvPr id="19" name="Textfeld 18">
            <a:extLst>
              <a:ext uri="{FF2B5EF4-FFF2-40B4-BE49-F238E27FC236}">
                <a16:creationId xmlns:a16="http://schemas.microsoft.com/office/drawing/2014/main" id="{558ACCD9-4365-429C-9CEF-CC759762C8B4}"/>
              </a:ext>
            </a:extLst>
          </p:cNvPr>
          <p:cNvSpPr txBox="1"/>
          <p:nvPr/>
        </p:nvSpPr>
        <p:spPr>
          <a:xfrm>
            <a:off x="4677023" y="5539027"/>
            <a:ext cx="3457090" cy="830997"/>
          </a:xfrm>
          <a:prstGeom prst="rect">
            <a:avLst/>
          </a:prstGeom>
          <a:solidFill>
            <a:srgbClr val="FFFFFF">
              <a:alpha val="43922"/>
            </a:srgbClr>
          </a:solidFill>
        </p:spPr>
        <p:txBody>
          <a:bodyPr wrap="square" rtlCol="0">
            <a:spAutoFit/>
          </a:bodyPr>
          <a:lstStyle/>
          <a:p>
            <a:r>
              <a:rPr lang="de-DE" sz="1600" b="1" dirty="0">
                <a:solidFill>
                  <a:srgbClr val="FF0000"/>
                </a:solidFill>
              </a:rPr>
              <a:t>, die zur Fortleitung industriellen oder gewerblichen Abwassers dienen,</a:t>
            </a:r>
          </a:p>
        </p:txBody>
      </p:sp>
      <p:sp>
        <p:nvSpPr>
          <p:cNvPr id="20" name="Textfeld 19">
            <a:extLst>
              <a:ext uri="{FF2B5EF4-FFF2-40B4-BE49-F238E27FC236}">
                <a16:creationId xmlns:a16="http://schemas.microsoft.com/office/drawing/2014/main" id="{B09D6090-7113-4CBE-BF8D-0CFD7A72A0B0}"/>
              </a:ext>
            </a:extLst>
          </p:cNvPr>
          <p:cNvSpPr txBox="1"/>
          <p:nvPr/>
        </p:nvSpPr>
        <p:spPr>
          <a:xfrm>
            <a:off x="478670" y="5698960"/>
            <a:ext cx="3457090" cy="338554"/>
          </a:xfrm>
          <a:prstGeom prst="rect">
            <a:avLst/>
          </a:prstGeom>
          <a:noFill/>
        </p:spPr>
        <p:txBody>
          <a:bodyPr wrap="square" rtlCol="0">
            <a:spAutoFit/>
          </a:bodyPr>
          <a:lstStyle/>
          <a:p>
            <a:r>
              <a:rPr lang="de-DE" sz="1600" b="1" dirty="0">
                <a:solidFill>
                  <a:srgbClr val="FF0000"/>
                </a:solidFill>
              </a:rPr>
              <a:t>industriellem oder gewerblichem</a:t>
            </a:r>
          </a:p>
        </p:txBody>
      </p:sp>
      <p:cxnSp>
        <p:nvCxnSpPr>
          <p:cNvPr id="8" name="Gerade Verbindung mit Pfeil 7">
            <a:extLst>
              <a:ext uri="{FF2B5EF4-FFF2-40B4-BE49-F238E27FC236}">
                <a16:creationId xmlns:a16="http://schemas.microsoft.com/office/drawing/2014/main" id="{06464F1B-4DD4-494F-B720-9FA7FA5308E6}"/>
              </a:ext>
            </a:extLst>
          </p:cNvPr>
          <p:cNvCxnSpPr>
            <a:cxnSpLocks/>
            <a:stCxn id="20" idx="0"/>
          </p:cNvCxnSpPr>
          <p:nvPr/>
        </p:nvCxnSpPr>
        <p:spPr>
          <a:xfrm flipV="1">
            <a:off x="2207215" y="4495788"/>
            <a:ext cx="1907483" cy="120317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3" name="Gerade Verbindung mit Pfeil 22">
            <a:extLst>
              <a:ext uri="{FF2B5EF4-FFF2-40B4-BE49-F238E27FC236}">
                <a16:creationId xmlns:a16="http://schemas.microsoft.com/office/drawing/2014/main" id="{A94881FC-2142-4253-A38C-64F848475545}"/>
              </a:ext>
            </a:extLst>
          </p:cNvPr>
          <p:cNvCxnSpPr>
            <a:cxnSpLocks/>
            <a:stCxn id="19" idx="0"/>
          </p:cNvCxnSpPr>
          <p:nvPr/>
        </p:nvCxnSpPr>
        <p:spPr>
          <a:xfrm flipH="1" flipV="1">
            <a:off x="5137004" y="3358511"/>
            <a:ext cx="1268564" cy="218051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22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335360" y="1052736"/>
            <a:ext cx="11377264" cy="5503342"/>
          </a:xfrm>
        </p:spPr>
        <p:txBody>
          <a:bodyPr/>
          <a:lstStyle/>
          <a:p>
            <a:pPr marL="0" indent="0">
              <a:buNone/>
            </a:pPr>
            <a:r>
              <a:rPr lang="de-DE" sz="2400" dirty="0"/>
              <a:t>„Gemäß den Vorgaben des Landtagsbeschlusses erhält der neue Absatz 2 die Regelungen zu bereits abgelaufenen Fristen.  Die Änderungen in den Sätzen 2 und 3 setzen die Vorgabe um, die fristgebundene Prüfung privater Leitungen für häusliches Abwasser zu streichen. Die noch laufende Frist bis 31.12.2020 in Satz 2 und der Anwendungsbereich von Satz 3 werden dementsprechend auf Leitungen für industrielles und gewerbliches Abwasser beschränkt.“ </a:t>
            </a:r>
          </a:p>
          <a:p>
            <a:pPr marL="0" indent="0">
              <a:buNone/>
            </a:pPr>
            <a:r>
              <a:rPr lang="de-DE" sz="1050" dirty="0">
                <a:solidFill>
                  <a:schemeClr val="tx1"/>
                </a:solidFill>
              </a:rPr>
              <a:t>(Quelle: Der Ministerpräsident des Landes Nordrhein-Westfalen: Entwurf einer Verordnung zur Änderung der Selbstüberwachungsverordnung Abwasser, Vorlage 17/3241, 01.04.2020)</a:t>
            </a:r>
          </a:p>
          <a:p>
            <a:pPr marL="0" indent="0">
              <a:buNone/>
            </a:pPr>
            <a:endParaRPr lang="de-DE" sz="1050" dirty="0">
              <a:solidFill>
                <a:schemeClr val="tx1"/>
              </a:solidFill>
            </a:endParaRPr>
          </a:p>
          <a:p>
            <a:pPr marL="0" indent="0">
              <a:buNone/>
            </a:pPr>
            <a:r>
              <a:rPr lang="de-DE" sz="2400" dirty="0"/>
              <a:t>„Nach derzeitigem Kenntnisstand wird der § 8 </a:t>
            </a:r>
            <a:r>
              <a:rPr lang="de-DE" sz="2400" dirty="0" err="1"/>
              <a:t>SüwVO</a:t>
            </a:r>
            <a:r>
              <a:rPr lang="de-DE" sz="2400" dirty="0"/>
              <a:t> </a:t>
            </a:r>
            <a:r>
              <a:rPr lang="de-DE" sz="2400" dirty="0" err="1"/>
              <a:t>Abw</a:t>
            </a:r>
            <a:r>
              <a:rPr lang="de-DE" sz="2400" dirty="0"/>
              <a:t> NRW dahin geändert, dass die fristgebundene Pflicht zur Durchführung einer Zustands- und Funktionsprüfung in Wasserschutzgebieten für private Abwasserleitungen, die häusliches Abwasser führen, für die Zukunft (ab dem Inkrafttreten der geänderten </a:t>
            </a:r>
            <a:r>
              <a:rPr lang="de-DE" sz="2400" dirty="0" err="1"/>
              <a:t>SüwVO</a:t>
            </a:r>
            <a:r>
              <a:rPr lang="de-DE" sz="2400" dirty="0"/>
              <a:t> </a:t>
            </a:r>
            <a:r>
              <a:rPr lang="de-DE" sz="2400" dirty="0" err="1"/>
              <a:t>Abw</a:t>
            </a:r>
            <a:r>
              <a:rPr lang="de-DE" sz="2400" dirty="0"/>
              <a:t> NRW) abgeschafft wird.</a:t>
            </a:r>
          </a:p>
          <a:p>
            <a:pPr marL="0" indent="0">
              <a:buNone/>
            </a:pPr>
            <a:r>
              <a:rPr lang="de-DE" sz="2400" dirty="0"/>
              <a:t>Hingegen bleibt für private Abwasserleitungen, die gewerbliches oder industrielles Abwasser führen, die Prüfpflicht mit der Frist bis zum 31.12.2020 weiter bestehen.“</a:t>
            </a:r>
          </a:p>
          <a:p>
            <a:pPr marL="0" lvl="0" indent="0">
              <a:buNone/>
            </a:pPr>
            <a:r>
              <a:rPr lang="de-DE" sz="1050" dirty="0">
                <a:solidFill>
                  <a:srgbClr val="000000"/>
                </a:solidFill>
              </a:rPr>
              <a:t>(Quelle: Städte- und Gemeindebund Nordrhein-Westfalen: StGB NRW-Mitteilung vom 07.07.2020)</a:t>
            </a:r>
            <a:endParaRPr lang="de-DE" dirty="0"/>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 – </a:t>
            </a:r>
            <a:r>
              <a:rPr lang="de-DE" dirty="0" err="1"/>
              <a:t>Begr</a:t>
            </a:r>
            <a:r>
              <a:rPr lang="de-DE" dirty="0"/>
              <a:t>. u. Kommentar</a:t>
            </a:r>
          </a:p>
        </p:txBody>
      </p:sp>
    </p:spTree>
    <p:extLst>
      <p:ext uri="{BB962C8B-B14F-4D97-AF65-F5344CB8AC3E}">
        <p14:creationId xmlns:p14="http://schemas.microsoft.com/office/powerpoint/2010/main" val="337079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0105D55-94E3-4FB8-815B-E77D498475A6}"/>
              </a:ext>
            </a:extLst>
          </p:cNvPr>
          <p:cNvPicPr>
            <a:picLocks noChangeAspect="1"/>
          </p:cNvPicPr>
          <p:nvPr/>
        </p:nvPicPr>
        <p:blipFill>
          <a:blip r:embed="rId3">
            <a:duotone>
              <a:prstClr val="black"/>
              <a:srgbClr val="FFD4D1">
                <a:alpha val="37647"/>
                <a:tint val="45000"/>
                <a:satMod val="400000"/>
              </a:srgbClr>
            </a:duotone>
          </a:blip>
          <a:stretch>
            <a:fillRect/>
          </a:stretch>
        </p:blipFill>
        <p:spPr>
          <a:xfrm>
            <a:off x="449639" y="1335869"/>
            <a:ext cx="9671913" cy="5421755"/>
          </a:xfrm>
          <a:prstGeom prst="rect">
            <a:avLst/>
          </a:prstGeom>
          <a:ln>
            <a:solidFill>
              <a:srgbClr val="00A0DC"/>
            </a:solidFill>
          </a:ln>
        </p:spPr>
      </p:pic>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449639" y="808511"/>
            <a:ext cx="10801200" cy="5503342"/>
          </a:xfrm>
        </p:spPr>
        <p:txBody>
          <a:bodyPr/>
          <a:lstStyle/>
          <a:p>
            <a:pPr marL="0" indent="0">
              <a:buNone/>
            </a:pPr>
            <a:r>
              <a:rPr lang="de-DE" dirty="0"/>
              <a:t>Nach Absatz 2 werden die folgenden Absätze 3 und 4 eingefügt: </a:t>
            </a:r>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a:t>
            </a:r>
          </a:p>
        </p:txBody>
      </p:sp>
    </p:spTree>
    <p:extLst>
      <p:ext uri="{BB962C8B-B14F-4D97-AF65-F5344CB8AC3E}">
        <p14:creationId xmlns:p14="http://schemas.microsoft.com/office/powerpoint/2010/main" val="341697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BB337C-B1D9-41DB-9F23-E4259F35F20E}"/>
              </a:ext>
            </a:extLst>
          </p:cNvPr>
          <p:cNvSpPr>
            <a:spLocks noGrp="1"/>
          </p:cNvSpPr>
          <p:nvPr>
            <p:ph idx="1"/>
          </p:nvPr>
        </p:nvSpPr>
        <p:spPr>
          <a:xfrm>
            <a:off x="335360" y="1052736"/>
            <a:ext cx="11377264" cy="5503342"/>
          </a:xfrm>
        </p:spPr>
        <p:txBody>
          <a:bodyPr/>
          <a:lstStyle/>
          <a:p>
            <a:pPr marL="0" indent="0">
              <a:buNone/>
            </a:pPr>
            <a:r>
              <a:rPr lang="de-DE" sz="2400" dirty="0"/>
              <a:t>„Absatz 3 führt die vom Landtag beschlossene Prüfpflicht in begründeten Verdachtsfällen für Leitungen zur Fortleitung häuslichen Abwassers ein und benennt die Fälle, in denen ein begründeter Verdacht vorliegt. “ </a:t>
            </a:r>
          </a:p>
          <a:p>
            <a:pPr marL="0" indent="0">
              <a:buNone/>
            </a:pPr>
            <a:endParaRPr lang="de-DE" sz="1000" dirty="0">
              <a:solidFill>
                <a:schemeClr val="tx1"/>
              </a:solidFill>
            </a:endParaRPr>
          </a:p>
          <a:p>
            <a:pPr marL="0" indent="0">
              <a:buNone/>
            </a:pPr>
            <a:r>
              <a:rPr lang="de-DE" sz="2400" dirty="0"/>
              <a:t>„Mit der Regelung in Absatz 4 wird das Problem der sog. verschwenkenden Wasserschutzgebiete im Einzugsgebiet des Braunkohlentagebaus aufgenommen. In diesen Fällen liegt nicht für die gesamte Fläche des Wasserschutzgebiets der besondere Prüfbedarf vor, wenn Flächen nur temporär im Einzugsgebiet des Entnahmebrunnens liegen. Die betroffenen Wasserschutzgebiete sind bekannt und werden konstitutiv in der Anlage 6 aufgelistet. In diesem Gebiet sind noch weitere Gebietsfestsetzungen geplant, in denen vergleichbare Bedingungen vorliegen.  In den genannten Fällen ermächtigt Absatz 4 zu entsprechenden Regelungen in der Wasserschutzgebietsverordnung“</a:t>
            </a:r>
          </a:p>
          <a:p>
            <a:pPr marL="0" lvl="0" indent="0">
              <a:buNone/>
            </a:pPr>
            <a:r>
              <a:rPr lang="de-DE" sz="1050" dirty="0">
                <a:solidFill>
                  <a:srgbClr val="000000"/>
                </a:solidFill>
              </a:rPr>
              <a:t>(Quelle: Der Ministerpräsident des Landes Nordrhein-Westfalen: Entwurf einer Verordnung zur Änderung der Selbstüberwachungsverordnung Abwasser, Vorlage 17/3241, 01.04.2020)</a:t>
            </a:r>
          </a:p>
          <a:p>
            <a:pPr marL="0" indent="0">
              <a:buNone/>
            </a:pPr>
            <a:endParaRPr lang="de-DE" sz="2400" dirty="0"/>
          </a:p>
        </p:txBody>
      </p:sp>
      <p:sp>
        <p:nvSpPr>
          <p:cNvPr id="4" name="Titel 1">
            <a:extLst>
              <a:ext uri="{FF2B5EF4-FFF2-40B4-BE49-F238E27FC236}">
                <a16:creationId xmlns:a16="http://schemas.microsoft.com/office/drawing/2014/main" id="{671B1FDA-6483-4D8F-B5E5-7B4465416C9E}"/>
              </a:ext>
            </a:extLst>
          </p:cNvPr>
          <p:cNvSpPr>
            <a:spLocks noGrp="1"/>
          </p:cNvSpPr>
          <p:nvPr>
            <p:ph type="title"/>
          </p:nvPr>
        </p:nvSpPr>
        <p:spPr>
          <a:xfrm>
            <a:off x="191344" y="100376"/>
            <a:ext cx="10972800" cy="647700"/>
          </a:xfrm>
        </p:spPr>
        <p:txBody>
          <a:bodyPr/>
          <a:lstStyle/>
          <a:p>
            <a:pPr algn="l"/>
            <a:r>
              <a:rPr lang="de-DE" dirty="0" err="1"/>
              <a:t>SüwVOAbwasser</a:t>
            </a:r>
            <a:r>
              <a:rPr lang="de-DE" dirty="0"/>
              <a:t> Änderungen - </a:t>
            </a:r>
            <a:r>
              <a:rPr lang="de-DE" dirty="0" err="1"/>
              <a:t>Begr</a:t>
            </a:r>
            <a:r>
              <a:rPr lang="de-DE" dirty="0"/>
              <a:t>. u. Kommentar</a:t>
            </a:r>
          </a:p>
        </p:txBody>
      </p:sp>
    </p:spTree>
    <p:extLst>
      <p:ext uri="{BB962C8B-B14F-4D97-AF65-F5344CB8AC3E}">
        <p14:creationId xmlns:p14="http://schemas.microsoft.com/office/powerpoint/2010/main" val="3890648488"/>
      </p:ext>
    </p:extLst>
  </p:cSld>
  <p:clrMapOvr>
    <a:masterClrMapping/>
  </p:clrMapOvr>
</p:sld>
</file>

<file path=ppt/theme/theme1.xml><?xml version="1.0" encoding="utf-8"?>
<a:theme xmlns:a="http://schemas.openxmlformats.org/drawingml/2006/main" name="2_Standarddesign">
  <a:themeElements>
    <a:clrScheme name="2_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0099FF"/>
      </a:folHlink>
    </a:clrScheme>
    <a:fontScheme name="2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79677" tIns="41432" rIns="79677" bIns="41432" numCol="1" anchor="ctr" anchorCtr="0" compatLnSpc="1">
        <a:prstTxWarp prst="textNoShape">
          <a:avLst/>
        </a:prstTxWarp>
        <a:spAutoFit/>
      </a:bodyPr>
      <a:lstStyle>
        <a:defPPr marL="0" marR="0" indent="0" algn="ctr" defTabSz="809625" rtl="0" eaLnBrk="0" fontAlgn="base" latinLnBrk="0" hangingPunct="0">
          <a:lnSpc>
            <a:spcPct val="10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79677" tIns="41432" rIns="79677" bIns="41432" numCol="1" anchor="ctr" anchorCtr="0" compatLnSpc="1">
        <a:prstTxWarp prst="textNoShape">
          <a:avLst/>
        </a:prstTxWarp>
        <a:spAutoFit/>
      </a:bodyPr>
      <a:lstStyle>
        <a:defPPr marL="0" marR="0" indent="0" algn="ctr" defTabSz="809625" rtl="0" eaLnBrk="0" fontAlgn="base" latinLnBrk="0" hangingPunct="0">
          <a:lnSpc>
            <a:spcPct val="10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design">
  <a:themeElements>
    <a:clrScheme name="2_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0099FF"/>
      </a:folHlink>
    </a:clrScheme>
    <a:fontScheme name="2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1407</Words>
  <Application>Microsoft Office PowerPoint</Application>
  <PresentationFormat>Breitbild</PresentationFormat>
  <Paragraphs>122</Paragraphs>
  <Slides>21</Slides>
  <Notes>16</Notes>
  <HiddenSlides>7</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21</vt:i4>
      </vt:variant>
    </vt:vector>
  </HeadingPairs>
  <TitlesOfParts>
    <vt:vector size="27" baseType="lpstr">
      <vt:lpstr>Arial</vt:lpstr>
      <vt:lpstr>Calibri</vt:lpstr>
      <vt:lpstr>Times New Roman</vt:lpstr>
      <vt:lpstr>2_Standarddesign</vt:lpstr>
      <vt:lpstr>Standarddesign</vt:lpstr>
      <vt:lpstr>3_Standarddesign</vt:lpstr>
      <vt:lpstr>PowerPoint-Präsentation</vt:lpstr>
      <vt:lpstr>Was ändert sich?</vt:lpstr>
      <vt:lpstr>Was bleibt?</vt:lpstr>
      <vt:lpstr>Alle Details: SüwVOAbwasser Änderungen im Wortlaut</vt:lpstr>
      <vt:lpstr>SüwVOAbwasser Änderungen - Begründung</vt:lpstr>
      <vt:lpstr>SüwVOAbwasser Änderungen</vt:lpstr>
      <vt:lpstr>SüwVOAbwasser Änderungen – Begr. u. Kommentar</vt:lpstr>
      <vt:lpstr>SüwVOAbwasser Änderungen</vt:lpstr>
      <vt:lpstr>SüwVOAbwasser Änderungen - Begr. u. Kommentar</vt:lpstr>
      <vt:lpstr>SüwVOAbwasser Änderungen</vt:lpstr>
      <vt:lpstr>SüwVOAbwasser Änderungen - Begründung</vt:lpstr>
      <vt:lpstr>SüwVOAbwasser Änderungen</vt:lpstr>
      <vt:lpstr>SüwVOAbwasser Änderungen - Begr. u. Kommentar</vt:lpstr>
      <vt:lpstr>SüwVOAbwasser Änderungen</vt:lpstr>
      <vt:lpstr>SüwVOAbwasser Änderungen - Begründung</vt:lpstr>
      <vt:lpstr>SüwVOAbwasser Änderungen</vt:lpstr>
      <vt:lpstr>SüwVOAbwasser Änderungen</vt:lpstr>
      <vt:lpstr>SüwVOAbwasser Änderungen</vt:lpstr>
      <vt:lpstr>SüwVOAbwasser Änderungen - Begründung</vt:lpstr>
      <vt:lpstr>PowerPoint-Präsentation</vt:lpstr>
      <vt:lpstr>Tabellarischer Überblick zu den Änderungen vom 13.08.20 </vt:lpstr>
    </vt:vector>
  </TitlesOfParts>
  <Company>taktil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Andreas Winkelmann</dc:creator>
  <cp:lastModifiedBy>bone</cp:lastModifiedBy>
  <cp:revision>1080</cp:revision>
  <cp:lastPrinted>2019-06-12T15:40:22Z</cp:lastPrinted>
  <dcterms:created xsi:type="dcterms:W3CDTF">2009-04-15T15:22:13Z</dcterms:created>
  <dcterms:modified xsi:type="dcterms:W3CDTF">2020-10-08T08:16:00Z</dcterms:modified>
</cp:coreProperties>
</file>