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4578" r:id="rId3"/>
  </p:sldMasterIdLst>
  <p:notesMasterIdLst>
    <p:notesMasterId r:id="rId12"/>
  </p:notesMasterIdLst>
  <p:handoutMasterIdLst>
    <p:handoutMasterId r:id="rId13"/>
  </p:handoutMasterIdLst>
  <p:sldIdLst>
    <p:sldId id="1240" r:id="rId4"/>
    <p:sldId id="1254" r:id="rId5"/>
    <p:sldId id="1251" r:id="rId6"/>
    <p:sldId id="1253" r:id="rId7"/>
    <p:sldId id="1263" r:id="rId8"/>
    <p:sldId id="1264" r:id="rId9"/>
    <p:sldId id="1265" r:id="rId10"/>
    <p:sldId id="1266" r:id="rId11"/>
  </p:sldIdLst>
  <p:sldSz cx="12192000" cy="6858000"/>
  <p:notesSz cx="6794500" cy="99314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C"/>
    <a:srgbClr val="0092DD"/>
    <a:srgbClr val="4D4D4D"/>
    <a:srgbClr val="A4E6FA"/>
    <a:srgbClr val="FF3300"/>
    <a:srgbClr val="ECFAFE"/>
    <a:srgbClr val="9966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4" autoAdjust="0"/>
    <p:restoredTop sz="88315" autoAdjust="0"/>
  </p:normalViewPr>
  <p:slideViewPr>
    <p:cSldViewPr>
      <p:cViewPr varScale="1">
        <p:scale>
          <a:sx n="104" d="100"/>
          <a:sy n="104" d="100"/>
        </p:scale>
        <p:origin x="103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466" name="Rectangle 2"/>
          <p:cNvSpPr>
            <a:spLocks noGrp="1" noChangeArrowheads="1"/>
          </p:cNvSpPr>
          <p:nvPr>
            <p:ph type="hdr" sz="quarter"/>
          </p:nvPr>
        </p:nvSpPr>
        <p:spPr bwMode="auto">
          <a:xfrm>
            <a:off x="0"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t" anchorCtr="0" compatLnSpc="1">
            <a:prstTxWarp prst="textNoShape">
              <a:avLst/>
            </a:prstTxWarp>
          </a:bodyPr>
          <a:lstStyle>
            <a:lvl1pPr defTabSz="922338" eaLnBrk="1" hangingPunct="1">
              <a:defRPr sz="1200"/>
            </a:lvl1pPr>
          </a:lstStyle>
          <a:p>
            <a:pPr>
              <a:defRPr/>
            </a:pPr>
            <a:endParaRPr lang="de-DE" altLang="de-DE"/>
          </a:p>
        </p:txBody>
      </p:sp>
      <p:sp>
        <p:nvSpPr>
          <p:cNvPr id="574467" name="Rectangle 3"/>
          <p:cNvSpPr>
            <a:spLocks noGrp="1" noChangeArrowheads="1"/>
          </p:cNvSpPr>
          <p:nvPr>
            <p:ph type="dt" sz="quarter" idx="1"/>
          </p:nvPr>
        </p:nvSpPr>
        <p:spPr bwMode="auto">
          <a:xfrm>
            <a:off x="3849688"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t" anchorCtr="0" compatLnSpc="1">
            <a:prstTxWarp prst="textNoShape">
              <a:avLst/>
            </a:prstTxWarp>
          </a:bodyPr>
          <a:lstStyle>
            <a:lvl1pPr algn="r" defTabSz="922338" eaLnBrk="1" hangingPunct="1">
              <a:defRPr sz="1200"/>
            </a:lvl1pPr>
          </a:lstStyle>
          <a:p>
            <a:pPr>
              <a:defRPr/>
            </a:pPr>
            <a:endParaRPr lang="de-DE" altLang="de-DE"/>
          </a:p>
        </p:txBody>
      </p:sp>
      <p:sp>
        <p:nvSpPr>
          <p:cNvPr id="574468" name="Rectangle 4"/>
          <p:cNvSpPr>
            <a:spLocks noGrp="1" noChangeArrowheads="1"/>
          </p:cNvSpPr>
          <p:nvPr>
            <p:ph type="ftr" sz="quarter" idx="2"/>
          </p:nvPr>
        </p:nvSpPr>
        <p:spPr bwMode="auto">
          <a:xfrm>
            <a:off x="0"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b" anchorCtr="0" compatLnSpc="1">
            <a:prstTxWarp prst="textNoShape">
              <a:avLst/>
            </a:prstTxWarp>
          </a:bodyPr>
          <a:lstStyle>
            <a:lvl1pPr defTabSz="922338" eaLnBrk="1" hangingPunct="1">
              <a:defRPr sz="1200"/>
            </a:lvl1pPr>
          </a:lstStyle>
          <a:p>
            <a:pPr>
              <a:defRPr/>
            </a:pPr>
            <a:endParaRPr lang="de-DE" altLang="de-DE"/>
          </a:p>
        </p:txBody>
      </p:sp>
      <p:sp>
        <p:nvSpPr>
          <p:cNvPr id="574469" name="Rectangle 5"/>
          <p:cNvSpPr>
            <a:spLocks noGrp="1" noChangeArrowheads="1"/>
          </p:cNvSpPr>
          <p:nvPr>
            <p:ph type="sldNum" sz="quarter" idx="3"/>
          </p:nvPr>
        </p:nvSpPr>
        <p:spPr bwMode="auto">
          <a:xfrm>
            <a:off x="3849688"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94" tIns="46097" rIns="92194" bIns="46097" numCol="1" anchor="b" anchorCtr="0" compatLnSpc="1">
            <a:prstTxWarp prst="textNoShape">
              <a:avLst/>
            </a:prstTxWarp>
          </a:bodyPr>
          <a:lstStyle>
            <a:lvl1pPr algn="r" defTabSz="922338" eaLnBrk="1" hangingPunct="1">
              <a:defRPr sz="1200"/>
            </a:lvl1pPr>
          </a:lstStyle>
          <a:p>
            <a:pPr>
              <a:defRPr/>
            </a:pPr>
            <a:fld id="{C71FC438-E915-44CE-8239-44779E93F438}" type="slidenum">
              <a:rPr lang="de-DE" altLang="de-DE"/>
              <a:pPr>
                <a:defRPr/>
              </a:pPr>
              <a:t>‹Nr.›</a:t>
            </a:fld>
            <a:endParaRPr lang="de-DE" altLang="de-DE"/>
          </a:p>
        </p:txBody>
      </p:sp>
    </p:spTree>
    <p:extLst>
      <p:ext uri="{BB962C8B-B14F-4D97-AF65-F5344CB8AC3E}">
        <p14:creationId xmlns:p14="http://schemas.microsoft.com/office/powerpoint/2010/main" val="2646714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t" anchorCtr="0" compatLnSpc="1">
            <a:prstTxWarp prst="textNoShape">
              <a:avLst/>
            </a:prstTxWarp>
          </a:bodyPr>
          <a:lstStyle>
            <a:lvl1pPr defTabSz="922338" eaLnBrk="1" hangingPunct="1">
              <a:defRPr sz="1200"/>
            </a:lvl1pPr>
          </a:lstStyle>
          <a:p>
            <a:pPr>
              <a:defRPr/>
            </a:pPr>
            <a:endParaRPr lang="de-DE" altLang="de-DE"/>
          </a:p>
        </p:txBody>
      </p:sp>
      <p:sp>
        <p:nvSpPr>
          <p:cNvPr id="10243" name="Rectangle 3"/>
          <p:cNvSpPr>
            <a:spLocks noGrp="1" noChangeArrowheads="1"/>
          </p:cNvSpPr>
          <p:nvPr>
            <p:ph type="dt" idx="1"/>
          </p:nvPr>
        </p:nvSpPr>
        <p:spPr bwMode="auto">
          <a:xfrm>
            <a:off x="3849688" y="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t" anchorCtr="0" compatLnSpc="1">
            <a:prstTxWarp prst="textNoShape">
              <a:avLst/>
            </a:prstTxWarp>
          </a:bodyPr>
          <a:lstStyle>
            <a:lvl1pPr algn="r" defTabSz="922338" eaLnBrk="1" hangingPunct="1">
              <a:defRPr sz="1200"/>
            </a:lvl1pPr>
          </a:lstStyle>
          <a:p>
            <a:pPr>
              <a:defRPr/>
            </a:pPr>
            <a:endParaRPr lang="de-DE" altLang="de-DE"/>
          </a:p>
        </p:txBody>
      </p:sp>
      <p:sp>
        <p:nvSpPr>
          <p:cNvPr id="4100" name="Rectangle 4"/>
          <p:cNvSpPr>
            <a:spLocks noGrp="1" noRot="1" noChangeAspect="1" noChangeArrowheads="1" noTextEdit="1"/>
          </p:cNvSpPr>
          <p:nvPr>
            <p:ph type="sldImg" idx="2"/>
          </p:nvPr>
        </p:nvSpPr>
        <p:spPr bwMode="auto">
          <a:xfrm>
            <a:off x="87313" y="746125"/>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79450" y="4718050"/>
            <a:ext cx="54356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246" name="Rectangle 6"/>
          <p:cNvSpPr>
            <a:spLocks noGrp="1" noChangeArrowheads="1"/>
          </p:cNvSpPr>
          <p:nvPr>
            <p:ph type="ftr" sz="quarter" idx="4"/>
          </p:nvPr>
        </p:nvSpPr>
        <p:spPr bwMode="auto">
          <a:xfrm>
            <a:off x="0"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b" anchorCtr="0" compatLnSpc="1">
            <a:prstTxWarp prst="textNoShape">
              <a:avLst/>
            </a:prstTxWarp>
          </a:bodyPr>
          <a:lstStyle>
            <a:lvl1pPr defTabSz="922338" eaLnBrk="1" hangingPunct="1">
              <a:defRPr sz="1200"/>
            </a:lvl1pPr>
          </a:lstStyle>
          <a:p>
            <a:pPr>
              <a:defRPr/>
            </a:pPr>
            <a:endParaRPr lang="de-DE" altLang="de-DE"/>
          </a:p>
        </p:txBody>
      </p:sp>
      <p:sp>
        <p:nvSpPr>
          <p:cNvPr id="10247" name="Rectangle 7"/>
          <p:cNvSpPr>
            <a:spLocks noGrp="1" noChangeArrowheads="1"/>
          </p:cNvSpPr>
          <p:nvPr>
            <p:ph type="sldNum" sz="quarter" idx="5"/>
          </p:nvPr>
        </p:nvSpPr>
        <p:spPr bwMode="auto">
          <a:xfrm>
            <a:off x="3849688" y="9434513"/>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83" tIns="46091" rIns="92183" bIns="46091" numCol="1" anchor="b" anchorCtr="0" compatLnSpc="1">
            <a:prstTxWarp prst="textNoShape">
              <a:avLst/>
            </a:prstTxWarp>
          </a:bodyPr>
          <a:lstStyle>
            <a:lvl1pPr algn="r" defTabSz="922338" eaLnBrk="1" hangingPunct="1">
              <a:defRPr sz="1200"/>
            </a:lvl1pPr>
          </a:lstStyle>
          <a:p>
            <a:pPr>
              <a:defRPr/>
            </a:pPr>
            <a:fld id="{EEBD48D2-7F28-413D-AF2B-939D221DB416}" type="slidenum">
              <a:rPr lang="de-DE" altLang="de-DE"/>
              <a:pPr>
                <a:defRPr/>
              </a:pPr>
              <a:t>‹Nr.›</a:t>
            </a:fld>
            <a:endParaRPr lang="de-DE" altLang="de-DE"/>
          </a:p>
        </p:txBody>
      </p:sp>
    </p:spTree>
    <p:extLst>
      <p:ext uri="{BB962C8B-B14F-4D97-AF65-F5344CB8AC3E}">
        <p14:creationId xmlns:p14="http://schemas.microsoft.com/office/powerpoint/2010/main" val="2888506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63724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3617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29976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2784" y="115889"/>
            <a:ext cx="2859616" cy="60102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43933" y="115889"/>
            <a:ext cx="8375651" cy="60102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55266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7"/>
            <a:ext cx="103632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7631996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0744" y="0"/>
            <a:ext cx="10972800" cy="1143000"/>
          </a:xfrm>
          <a:prstGeom prst="rect">
            <a:avLst/>
          </a:prstGeom>
        </p:spPr>
        <p:txBody>
          <a:bodyPr/>
          <a:lstStyle>
            <a:lvl1pPr>
              <a:defRPr sz="2954"/>
            </a:lvl1pPr>
          </a:lstStyle>
          <a:p>
            <a:r>
              <a:rPr lang="de-DE" dirty="0" smtClean="0"/>
              <a:t>Titelmasterformat durch Klicken bearbeiten</a:t>
            </a:r>
            <a:endParaRPr lang="de-DE" dirty="0"/>
          </a:p>
        </p:txBody>
      </p:sp>
      <p:sp>
        <p:nvSpPr>
          <p:cNvPr id="3" name="Inhaltsplatzhalter 2"/>
          <p:cNvSpPr>
            <a:spLocks noGrp="1"/>
          </p:cNvSpPr>
          <p:nvPr>
            <p:ph idx="1"/>
          </p:nvPr>
        </p:nvSpPr>
        <p:spPr>
          <a:xfrm>
            <a:off x="609600" y="1600202"/>
            <a:ext cx="10972800" cy="4525963"/>
          </a:xfrm>
          <a:prstGeom prst="rect">
            <a:avLst/>
          </a:prstGeom>
        </p:spPr>
        <p:txBody>
          <a:bodyPr/>
          <a:lstStyle>
            <a:lvl1pPr>
              <a:defRPr sz="2954"/>
            </a:lvl1pPr>
            <a:lvl2pPr>
              <a:defRPr sz="2954"/>
            </a:lvl2pPr>
            <a:lvl3pPr>
              <a:defRPr sz="2954"/>
            </a:lvl3pPr>
            <a:lvl4pPr>
              <a:defRPr sz="2954"/>
            </a:lvl4pPr>
            <a:lvl5pPr>
              <a:defRPr sz="2954"/>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Inhaltsplatzhalter 4"/>
          <p:cNvSpPr>
            <a:spLocks noGrp="1"/>
          </p:cNvSpPr>
          <p:nvPr>
            <p:ph sz="quarter" idx="10"/>
          </p:nvPr>
        </p:nvSpPr>
        <p:spPr>
          <a:xfrm>
            <a:off x="1398953" y="3284538"/>
            <a:ext cx="1125416" cy="9144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054332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247" y="4406902"/>
            <a:ext cx="10363200" cy="1362075"/>
          </a:xfrm>
          <a:prstGeom prst="rect">
            <a:avLst/>
          </a:prstGeom>
        </p:spPr>
        <p:txBody>
          <a:bodyPr anchor="t"/>
          <a:lstStyle>
            <a:lvl1pPr algn="l">
              <a:defRPr sz="3692"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247" y="2906713"/>
            <a:ext cx="103632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de-DE" smtClean="0"/>
              <a:t>Textmasterformate durch Klicken bearbeiten</a:t>
            </a:r>
          </a:p>
        </p:txBody>
      </p:sp>
    </p:spTree>
    <p:extLst>
      <p:ext uri="{BB962C8B-B14F-4D97-AF65-F5344CB8AC3E}">
        <p14:creationId xmlns:p14="http://schemas.microsoft.com/office/powerpoint/2010/main" val="5223376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2"/>
            <a:ext cx="5392616"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89784" y="1600202"/>
            <a:ext cx="5392616"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895675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75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75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694" y="1535113"/>
            <a:ext cx="538870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e-DE" smtClean="0"/>
              <a:t>Textmasterformate durch Klicken bearbeiten</a:t>
            </a:r>
          </a:p>
        </p:txBody>
      </p:sp>
      <p:sp>
        <p:nvSpPr>
          <p:cNvPr id="6" name="Inhaltsplatzhalter 5"/>
          <p:cNvSpPr>
            <a:spLocks noGrp="1"/>
          </p:cNvSpPr>
          <p:nvPr>
            <p:ph sz="quarter" idx="4"/>
          </p:nvPr>
        </p:nvSpPr>
        <p:spPr>
          <a:xfrm>
            <a:off x="6193694" y="2174875"/>
            <a:ext cx="538870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906821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813612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5354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725" y="116632"/>
            <a:ext cx="10972800" cy="647700"/>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957102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247" cy="1162050"/>
          </a:xfrm>
          <a:prstGeom prst="rect">
            <a:avLst/>
          </a:prstGeom>
        </p:spPr>
        <p:txBody>
          <a:bodyPr anchor="b"/>
          <a:lstStyle>
            <a:lvl1pPr algn="l">
              <a:defRPr sz="1846" b="1"/>
            </a:lvl1pPr>
          </a:lstStyle>
          <a:p>
            <a:r>
              <a:rPr lang="de-DE" smtClean="0"/>
              <a:t>Titelmasterformat durch Klicken bearbeiten</a:t>
            </a:r>
            <a:endParaRPr lang="de-DE"/>
          </a:p>
        </p:txBody>
      </p:sp>
      <p:sp>
        <p:nvSpPr>
          <p:cNvPr id="3" name="Inhaltsplatzhalter 2"/>
          <p:cNvSpPr>
            <a:spLocks noGrp="1"/>
          </p:cNvSpPr>
          <p:nvPr>
            <p:ph idx="1"/>
          </p:nvPr>
        </p:nvSpPr>
        <p:spPr>
          <a:xfrm>
            <a:off x="4767384" y="273052"/>
            <a:ext cx="6815016"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2"/>
            <a:ext cx="4011247"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de-DE" smtClean="0"/>
              <a:t>Textmasterformate durch Klicken bearbeiten</a:t>
            </a:r>
          </a:p>
        </p:txBody>
      </p:sp>
    </p:spTree>
    <p:extLst>
      <p:ext uri="{BB962C8B-B14F-4D97-AF65-F5344CB8AC3E}">
        <p14:creationId xmlns:p14="http://schemas.microsoft.com/office/powerpoint/2010/main" val="22863979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555" y="4800600"/>
            <a:ext cx="7315200" cy="566738"/>
          </a:xfrm>
          <a:prstGeom prst="rect">
            <a:avLst/>
          </a:prstGeom>
        </p:spPr>
        <p:txBody>
          <a:bodyPr anchor="b"/>
          <a:lstStyle>
            <a:lvl1pPr algn="l">
              <a:defRPr sz="1846" b="1"/>
            </a:lvl1pPr>
          </a:lstStyle>
          <a:p>
            <a:r>
              <a:rPr lang="de-DE" smtClean="0"/>
              <a:t>Titelmasterformat durch Klicken bearbeiten</a:t>
            </a:r>
            <a:endParaRPr lang="de-DE"/>
          </a:p>
        </p:txBody>
      </p:sp>
      <p:sp>
        <p:nvSpPr>
          <p:cNvPr id="3" name="Bildplatzhalter 2"/>
          <p:cNvSpPr>
            <a:spLocks noGrp="1"/>
          </p:cNvSpPr>
          <p:nvPr>
            <p:ph type="pic" idx="1"/>
          </p:nvPr>
        </p:nvSpPr>
        <p:spPr>
          <a:xfrm>
            <a:off x="2389555" y="612775"/>
            <a:ext cx="73152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de-DE" noProof="0" smtClean="0"/>
          </a:p>
        </p:txBody>
      </p:sp>
      <p:sp>
        <p:nvSpPr>
          <p:cNvPr id="4" name="Textplatzhalter 3"/>
          <p:cNvSpPr>
            <a:spLocks noGrp="1"/>
          </p:cNvSpPr>
          <p:nvPr>
            <p:ph type="body" sz="half" idx="2"/>
          </p:nvPr>
        </p:nvSpPr>
        <p:spPr>
          <a:xfrm>
            <a:off x="2389555" y="5367338"/>
            <a:ext cx="73152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de-DE" smtClean="0"/>
              <a:t>Textmasterformate durch Klicken bearbeiten</a:t>
            </a:r>
          </a:p>
        </p:txBody>
      </p:sp>
    </p:spTree>
    <p:extLst>
      <p:ext uri="{BB962C8B-B14F-4D97-AF65-F5344CB8AC3E}">
        <p14:creationId xmlns:p14="http://schemas.microsoft.com/office/powerpoint/2010/main" val="14420021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1600202"/>
            <a:ext cx="109728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610107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7432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1" y="274640"/>
            <a:ext cx="8042031"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353041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40"/>
            <a:ext cx="109728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50307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501322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2725" y="116632"/>
            <a:ext cx="10972800" cy="647700"/>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131360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06958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820028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63075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4172945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31166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28191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109501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67022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3233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1397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2784" y="115889"/>
            <a:ext cx="2859616" cy="60102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43933" y="115889"/>
            <a:ext cx="8375651" cy="60102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90184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61934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5061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0709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05155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75043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36830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463" y="115888"/>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36900" name="Rectangle 4"/>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r>
              <a:rPr lang="de-DE"/>
              <a:t>1</a:t>
            </a:r>
          </a:p>
        </p:txBody>
      </p:sp>
      <p:sp>
        <p:nvSpPr>
          <p:cNvPr id="1029" name="Line 5"/>
          <p:cNvSpPr>
            <a:spLocks noChangeShapeType="1"/>
          </p:cNvSpPr>
          <p:nvPr userDrawn="1"/>
        </p:nvSpPr>
        <p:spPr bwMode="auto">
          <a:xfrm>
            <a:off x="-1588" y="673100"/>
            <a:ext cx="12198351" cy="0"/>
          </a:xfrm>
          <a:prstGeom prst="line">
            <a:avLst/>
          </a:prstGeom>
          <a:noFill/>
          <a:ln w="19050">
            <a:solidFill>
              <a:srgbClr val="0092DD"/>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Grafik 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456738" y="49213"/>
            <a:ext cx="31210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Lst>
  <p:timing>
    <p:tnLst>
      <p:par>
        <p:cTn id="1" dur="indefinite" restart="never" nodeType="tmRoot"/>
      </p:par>
    </p:tnLst>
  </p:timing>
  <p:txStyles>
    <p:titleStyle>
      <a:lvl1pPr algn="ctr" rtl="0" eaLnBrk="0" fontAlgn="base" hangingPunct="0">
        <a:spcBef>
          <a:spcPct val="0"/>
        </a:spcBef>
        <a:spcAft>
          <a:spcPct val="0"/>
        </a:spcAft>
        <a:defRPr sz="2800">
          <a:solidFill>
            <a:schemeClr val="bg2"/>
          </a:solidFill>
          <a:latin typeface="+mj-lt"/>
          <a:ea typeface="+mj-ea"/>
          <a:cs typeface="+mj-cs"/>
        </a:defRPr>
      </a:lvl1pPr>
      <a:lvl2pPr algn="ctr" rtl="0" eaLnBrk="0" fontAlgn="base" hangingPunct="0">
        <a:spcBef>
          <a:spcPct val="0"/>
        </a:spcBef>
        <a:spcAft>
          <a:spcPct val="0"/>
        </a:spcAft>
        <a:defRPr sz="2800">
          <a:solidFill>
            <a:schemeClr val="bg2"/>
          </a:solidFill>
          <a:latin typeface="Arial" charset="0"/>
        </a:defRPr>
      </a:lvl2pPr>
      <a:lvl3pPr algn="ctr" rtl="0" eaLnBrk="0" fontAlgn="base" hangingPunct="0">
        <a:spcBef>
          <a:spcPct val="0"/>
        </a:spcBef>
        <a:spcAft>
          <a:spcPct val="0"/>
        </a:spcAft>
        <a:defRPr sz="2800">
          <a:solidFill>
            <a:schemeClr val="bg2"/>
          </a:solidFill>
          <a:latin typeface="Arial" charset="0"/>
        </a:defRPr>
      </a:lvl3pPr>
      <a:lvl4pPr algn="ctr" rtl="0" eaLnBrk="0" fontAlgn="base" hangingPunct="0">
        <a:spcBef>
          <a:spcPct val="0"/>
        </a:spcBef>
        <a:spcAft>
          <a:spcPct val="0"/>
        </a:spcAft>
        <a:defRPr sz="2800">
          <a:solidFill>
            <a:schemeClr val="bg2"/>
          </a:solidFill>
          <a:latin typeface="Arial" charset="0"/>
        </a:defRPr>
      </a:lvl4pPr>
      <a:lvl5pPr algn="ctr" rtl="0" eaLnBrk="0" fontAlgn="base" hangingPunct="0">
        <a:spcBef>
          <a:spcPct val="0"/>
        </a:spcBef>
        <a:spcAft>
          <a:spcPct val="0"/>
        </a:spcAft>
        <a:defRPr sz="2800">
          <a:solidFill>
            <a:schemeClr val="bg2"/>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rgbClr val="0092DD"/>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33"/>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folienmaster_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0038" y="5373688"/>
            <a:ext cx="2889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olienmaster_2a_NEU"/>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Lst>
  <p:transition/>
  <p:txStyles>
    <p:titleStyle>
      <a:lvl1pPr algn="ctr" defTabSz="884238" rtl="0" eaLnBrk="0" fontAlgn="base" hangingPunct="0">
        <a:spcBef>
          <a:spcPct val="0"/>
        </a:spcBef>
        <a:spcAft>
          <a:spcPct val="0"/>
        </a:spcAft>
        <a:defRPr sz="4200">
          <a:solidFill>
            <a:schemeClr val="tx2"/>
          </a:solidFill>
          <a:latin typeface="+mj-lt"/>
          <a:ea typeface="+mj-ea"/>
          <a:cs typeface="+mj-cs"/>
        </a:defRPr>
      </a:lvl1pPr>
      <a:lvl2pPr algn="ctr" defTabSz="884238" rtl="0" eaLnBrk="0" fontAlgn="base" hangingPunct="0">
        <a:spcBef>
          <a:spcPct val="0"/>
        </a:spcBef>
        <a:spcAft>
          <a:spcPct val="0"/>
        </a:spcAft>
        <a:defRPr sz="4200">
          <a:solidFill>
            <a:schemeClr val="tx2"/>
          </a:solidFill>
          <a:latin typeface="Arial" charset="0"/>
        </a:defRPr>
      </a:lvl2pPr>
      <a:lvl3pPr algn="ctr" defTabSz="884238" rtl="0" eaLnBrk="0" fontAlgn="base" hangingPunct="0">
        <a:spcBef>
          <a:spcPct val="0"/>
        </a:spcBef>
        <a:spcAft>
          <a:spcPct val="0"/>
        </a:spcAft>
        <a:defRPr sz="4200">
          <a:solidFill>
            <a:schemeClr val="tx2"/>
          </a:solidFill>
          <a:latin typeface="Arial" charset="0"/>
        </a:defRPr>
      </a:lvl3pPr>
      <a:lvl4pPr algn="ctr" defTabSz="884238" rtl="0" eaLnBrk="0" fontAlgn="base" hangingPunct="0">
        <a:spcBef>
          <a:spcPct val="0"/>
        </a:spcBef>
        <a:spcAft>
          <a:spcPct val="0"/>
        </a:spcAft>
        <a:defRPr sz="4200">
          <a:solidFill>
            <a:schemeClr val="tx2"/>
          </a:solidFill>
          <a:latin typeface="Arial" charset="0"/>
        </a:defRPr>
      </a:lvl4pPr>
      <a:lvl5pPr algn="ctr" defTabSz="884238" rtl="0" eaLnBrk="0" fontAlgn="base" hangingPunct="0">
        <a:spcBef>
          <a:spcPct val="0"/>
        </a:spcBef>
        <a:spcAft>
          <a:spcPct val="0"/>
        </a:spcAft>
        <a:defRPr sz="4200">
          <a:solidFill>
            <a:schemeClr val="tx2"/>
          </a:solidFill>
          <a:latin typeface="Arial" charset="0"/>
        </a:defRPr>
      </a:lvl5pPr>
      <a:lvl6pPr marL="422041" algn="ctr" defTabSz="885114" rtl="0" fontAlgn="base">
        <a:spcBef>
          <a:spcPct val="0"/>
        </a:spcBef>
        <a:spcAft>
          <a:spcPct val="0"/>
        </a:spcAft>
        <a:defRPr sz="4246">
          <a:solidFill>
            <a:schemeClr val="tx2"/>
          </a:solidFill>
          <a:latin typeface="Arial" charset="0"/>
        </a:defRPr>
      </a:lvl6pPr>
      <a:lvl7pPr marL="844083" algn="ctr" defTabSz="885114" rtl="0" fontAlgn="base">
        <a:spcBef>
          <a:spcPct val="0"/>
        </a:spcBef>
        <a:spcAft>
          <a:spcPct val="0"/>
        </a:spcAft>
        <a:defRPr sz="4246">
          <a:solidFill>
            <a:schemeClr val="tx2"/>
          </a:solidFill>
          <a:latin typeface="Arial" charset="0"/>
        </a:defRPr>
      </a:lvl7pPr>
      <a:lvl8pPr marL="1266124" algn="ctr" defTabSz="885114" rtl="0" fontAlgn="base">
        <a:spcBef>
          <a:spcPct val="0"/>
        </a:spcBef>
        <a:spcAft>
          <a:spcPct val="0"/>
        </a:spcAft>
        <a:defRPr sz="4246">
          <a:solidFill>
            <a:schemeClr val="tx2"/>
          </a:solidFill>
          <a:latin typeface="Arial" charset="0"/>
        </a:defRPr>
      </a:lvl8pPr>
      <a:lvl9pPr marL="1688165" algn="ctr" defTabSz="885114" rtl="0" fontAlgn="base">
        <a:spcBef>
          <a:spcPct val="0"/>
        </a:spcBef>
        <a:spcAft>
          <a:spcPct val="0"/>
        </a:spcAft>
        <a:defRPr sz="4246">
          <a:solidFill>
            <a:schemeClr val="tx2"/>
          </a:solidFill>
          <a:latin typeface="Arial" charset="0"/>
        </a:defRPr>
      </a:lvl9pPr>
    </p:titleStyle>
    <p:bodyStyle>
      <a:lvl1pPr marL="331788" indent="-331788" algn="l" defTabSz="884238" rtl="0" eaLnBrk="0" fontAlgn="base" hangingPunct="0">
        <a:spcBef>
          <a:spcPct val="20000"/>
        </a:spcBef>
        <a:spcAft>
          <a:spcPct val="0"/>
        </a:spcAft>
        <a:buChar char="•"/>
        <a:defRPr sz="3100">
          <a:solidFill>
            <a:schemeClr val="tx1"/>
          </a:solidFill>
          <a:latin typeface="+mn-lt"/>
          <a:ea typeface="+mn-ea"/>
          <a:cs typeface="+mn-cs"/>
        </a:defRPr>
      </a:lvl1pPr>
      <a:lvl2pPr marL="717550" indent="-274638" algn="l" defTabSz="884238" rtl="0" eaLnBrk="0" fontAlgn="base" hangingPunct="0">
        <a:spcBef>
          <a:spcPct val="20000"/>
        </a:spcBef>
        <a:spcAft>
          <a:spcPct val="0"/>
        </a:spcAft>
        <a:buChar char="–"/>
        <a:defRPr sz="2600">
          <a:solidFill>
            <a:schemeClr val="tx1"/>
          </a:solidFill>
          <a:latin typeface="+mn-lt"/>
        </a:defRPr>
      </a:lvl2pPr>
      <a:lvl3pPr marL="1104900" indent="-219075" algn="l" defTabSz="884238" rtl="0" eaLnBrk="0" fontAlgn="base" hangingPunct="0">
        <a:spcBef>
          <a:spcPct val="20000"/>
        </a:spcBef>
        <a:spcAft>
          <a:spcPct val="0"/>
        </a:spcAft>
        <a:buChar char="•"/>
        <a:defRPr sz="2300">
          <a:solidFill>
            <a:schemeClr val="tx1"/>
          </a:solidFill>
          <a:latin typeface="+mn-lt"/>
        </a:defRPr>
      </a:lvl3pPr>
      <a:lvl4pPr marL="1546225" indent="-220663" algn="l" defTabSz="884238" rtl="0" eaLnBrk="0" fontAlgn="base" hangingPunct="0">
        <a:spcBef>
          <a:spcPct val="20000"/>
        </a:spcBef>
        <a:spcAft>
          <a:spcPct val="0"/>
        </a:spcAft>
        <a:buChar char="–"/>
        <a:defRPr sz="1900">
          <a:solidFill>
            <a:schemeClr val="tx1"/>
          </a:solidFill>
          <a:latin typeface="+mn-lt"/>
        </a:defRPr>
      </a:lvl4pPr>
      <a:lvl5pPr marL="1989138" indent="-220663" algn="l" defTabSz="884238" rtl="0" eaLnBrk="0" fontAlgn="base" hangingPunct="0">
        <a:spcBef>
          <a:spcPct val="20000"/>
        </a:spcBef>
        <a:spcAft>
          <a:spcPct val="0"/>
        </a:spcAft>
        <a:buChar char="»"/>
        <a:defRPr sz="1900">
          <a:solidFill>
            <a:schemeClr val="tx1"/>
          </a:solidFill>
          <a:latin typeface="+mn-lt"/>
        </a:defRPr>
      </a:lvl5pPr>
      <a:lvl6pPr marL="2412083" indent="-221279" algn="l" defTabSz="885114" rtl="0" fontAlgn="base">
        <a:spcBef>
          <a:spcPct val="20000"/>
        </a:spcBef>
        <a:spcAft>
          <a:spcPct val="0"/>
        </a:spcAft>
        <a:buChar char="»"/>
        <a:defRPr sz="1939">
          <a:solidFill>
            <a:schemeClr val="tx1"/>
          </a:solidFill>
          <a:latin typeface="+mn-lt"/>
        </a:defRPr>
      </a:lvl6pPr>
      <a:lvl7pPr marL="2834125" indent="-221279" algn="l" defTabSz="885114" rtl="0" fontAlgn="base">
        <a:spcBef>
          <a:spcPct val="20000"/>
        </a:spcBef>
        <a:spcAft>
          <a:spcPct val="0"/>
        </a:spcAft>
        <a:buChar char="»"/>
        <a:defRPr sz="1939">
          <a:solidFill>
            <a:schemeClr val="tx1"/>
          </a:solidFill>
          <a:latin typeface="+mn-lt"/>
        </a:defRPr>
      </a:lvl7pPr>
      <a:lvl8pPr marL="3256166" indent="-221279" algn="l" defTabSz="885114" rtl="0" fontAlgn="base">
        <a:spcBef>
          <a:spcPct val="20000"/>
        </a:spcBef>
        <a:spcAft>
          <a:spcPct val="0"/>
        </a:spcAft>
        <a:buChar char="»"/>
        <a:defRPr sz="1939">
          <a:solidFill>
            <a:schemeClr val="tx1"/>
          </a:solidFill>
          <a:latin typeface="+mn-lt"/>
        </a:defRPr>
      </a:lvl8pPr>
      <a:lvl9pPr marL="3678207" indent="-221279" algn="l" defTabSz="885114" rtl="0" fontAlgn="base">
        <a:spcBef>
          <a:spcPct val="20000"/>
        </a:spcBef>
        <a:spcAft>
          <a:spcPct val="0"/>
        </a:spcAft>
        <a:buChar char="»"/>
        <a:defRPr sz="1939">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4463" y="115888"/>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36900" name="Rectangle 4"/>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r>
              <a:rPr lang="de-DE"/>
              <a:t>1</a:t>
            </a:r>
          </a:p>
        </p:txBody>
      </p:sp>
      <p:sp>
        <p:nvSpPr>
          <p:cNvPr id="3077" name="Line 5"/>
          <p:cNvSpPr>
            <a:spLocks noChangeShapeType="1"/>
          </p:cNvSpPr>
          <p:nvPr userDrawn="1"/>
        </p:nvSpPr>
        <p:spPr bwMode="auto">
          <a:xfrm>
            <a:off x="-1588" y="673100"/>
            <a:ext cx="12198351" cy="0"/>
          </a:xfrm>
          <a:prstGeom prst="line">
            <a:avLst/>
          </a:prstGeom>
          <a:noFill/>
          <a:ln w="19050">
            <a:solidFill>
              <a:srgbClr val="0092DD"/>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3078" name="Grafik 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456738" y="49213"/>
            <a:ext cx="31210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Lst>
  <p:timing>
    <p:tnLst>
      <p:par>
        <p:cTn id="1" dur="indefinite" restart="never" nodeType="tmRoot"/>
      </p:par>
    </p:tnLst>
  </p:timing>
  <p:txStyles>
    <p:titleStyle>
      <a:lvl1pPr algn="ctr" rtl="0" eaLnBrk="0" fontAlgn="base" hangingPunct="0">
        <a:spcBef>
          <a:spcPct val="0"/>
        </a:spcBef>
        <a:spcAft>
          <a:spcPct val="0"/>
        </a:spcAft>
        <a:defRPr sz="2800">
          <a:solidFill>
            <a:schemeClr val="bg2"/>
          </a:solidFill>
          <a:latin typeface="+mj-lt"/>
          <a:ea typeface="+mj-ea"/>
          <a:cs typeface="+mj-cs"/>
        </a:defRPr>
      </a:lvl1pPr>
      <a:lvl2pPr algn="ctr" rtl="0" eaLnBrk="0" fontAlgn="base" hangingPunct="0">
        <a:spcBef>
          <a:spcPct val="0"/>
        </a:spcBef>
        <a:spcAft>
          <a:spcPct val="0"/>
        </a:spcAft>
        <a:defRPr sz="2800">
          <a:solidFill>
            <a:schemeClr val="bg2"/>
          </a:solidFill>
          <a:latin typeface="Arial" charset="0"/>
        </a:defRPr>
      </a:lvl2pPr>
      <a:lvl3pPr algn="ctr" rtl="0" eaLnBrk="0" fontAlgn="base" hangingPunct="0">
        <a:spcBef>
          <a:spcPct val="0"/>
        </a:spcBef>
        <a:spcAft>
          <a:spcPct val="0"/>
        </a:spcAft>
        <a:defRPr sz="2800">
          <a:solidFill>
            <a:schemeClr val="bg2"/>
          </a:solidFill>
          <a:latin typeface="Arial" charset="0"/>
        </a:defRPr>
      </a:lvl3pPr>
      <a:lvl4pPr algn="ctr" rtl="0" eaLnBrk="0" fontAlgn="base" hangingPunct="0">
        <a:spcBef>
          <a:spcPct val="0"/>
        </a:spcBef>
        <a:spcAft>
          <a:spcPct val="0"/>
        </a:spcAft>
        <a:defRPr sz="2800">
          <a:solidFill>
            <a:schemeClr val="bg2"/>
          </a:solidFill>
          <a:latin typeface="Arial" charset="0"/>
        </a:defRPr>
      </a:lvl4pPr>
      <a:lvl5pPr algn="ctr" rtl="0" eaLnBrk="0" fontAlgn="base" hangingPunct="0">
        <a:spcBef>
          <a:spcPct val="0"/>
        </a:spcBef>
        <a:spcAft>
          <a:spcPct val="0"/>
        </a:spcAft>
        <a:defRPr sz="2800">
          <a:solidFill>
            <a:schemeClr val="bg2"/>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rgbClr val="0092DD"/>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33"/>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9376" y="821779"/>
            <a:ext cx="10363200" cy="1470025"/>
          </a:xfrm>
        </p:spPr>
        <p:txBody>
          <a:bodyPr/>
          <a:lstStyle/>
          <a:p>
            <a:r>
              <a:rPr lang="de-DE" dirty="0" smtClean="0"/>
              <a:t>Arbeitskreis der Abwasserbetriebe am 27.02.2020</a:t>
            </a:r>
            <a:br>
              <a:rPr lang="de-DE" dirty="0" smtClean="0"/>
            </a:br>
            <a:endParaRPr lang="de-DE" dirty="0"/>
          </a:p>
        </p:txBody>
      </p:sp>
      <p:sp>
        <p:nvSpPr>
          <p:cNvPr id="3" name="Untertitel 2"/>
          <p:cNvSpPr>
            <a:spLocks noGrp="1"/>
          </p:cNvSpPr>
          <p:nvPr>
            <p:ph type="subTitle" idx="1"/>
          </p:nvPr>
        </p:nvSpPr>
        <p:spPr>
          <a:xfrm>
            <a:off x="1393776" y="1556792"/>
            <a:ext cx="8534400" cy="1752600"/>
          </a:xfrm>
        </p:spPr>
        <p:txBody>
          <a:bodyPr/>
          <a:lstStyle/>
          <a:p>
            <a:endParaRPr lang="de-DE" sz="3200" b="1" dirty="0" smtClean="0"/>
          </a:p>
          <a:p>
            <a:r>
              <a:rPr lang="de-DE" sz="3200" b="1" dirty="0" smtClean="0"/>
              <a:t>Kanalbetriebsmanagement</a:t>
            </a:r>
            <a:br>
              <a:rPr lang="de-DE" sz="3200" b="1" dirty="0" smtClean="0"/>
            </a:br>
            <a:r>
              <a:rPr lang="de-DE" sz="3200" b="1" dirty="0" smtClean="0"/>
              <a:t> </a:t>
            </a:r>
            <a:r>
              <a:rPr lang="de-DE" dirty="0">
                <a:solidFill>
                  <a:schemeClr val="bg2"/>
                </a:solidFill>
                <a:latin typeface="+mj-lt"/>
                <a:ea typeface="+mj-ea"/>
                <a:cs typeface="+mj-cs"/>
              </a:rPr>
              <a:t>nach DIN EN </a:t>
            </a:r>
            <a:r>
              <a:rPr lang="de-DE" dirty="0" smtClean="0">
                <a:solidFill>
                  <a:schemeClr val="bg2"/>
                </a:solidFill>
                <a:latin typeface="+mj-lt"/>
                <a:ea typeface="+mj-ea"/>
                <a:cs typeface="+mj-cs"/>
              </a:rPr>
              <a:t>14654</a:t>
            </a:r>
          </a:p>
          <a:p>
            <a:endParaRPr lang="de-DE" dirty="0">
              <a:solidFill>
                <a:schemeClr val="bg2"/>
              </a:solidFill>
              <a:latin typeface="+mj-lt"/>
              <a:ea typeface="+mj-ea"/>
              <a:cs typeface="+mj-cs"/>
            </a:endParaRPr>
          </a:p>
        </p:txBody>
      </p:sp>
      <p:sp>
        <p:nvSpPr>
          <p:cNvPr id="4" name="Titel 1"/>
          <p:cNvSpPr txBox="1">
            <a:spLocks/>
          </p:cNvSpPr>
          <p:nvPr/>
        </p:nvSpPr>
        <p:spPr bwMode="auto">
          <a:xfrm>
            <a:off x="0" y="-417289"/>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bg2"/>
                </a:solidFill>
                <a:latin typeface="+mj-lt"/>
                <a:ea typeface="+mj-ea"/>
                <a:cs typeface="+mj-cs"/>
              </a:defRPr>
            </a:lvl1pPr>
            <a:lvl2pPr algn="ctr" rtl="0" eaLnBrk="0" fontAlgn="base" hangingPunct="0">
              <a:spcBef>
                <a:spcPct val="0"/>
              </a:spcBef>
              <a:spcAft>
                <a:spcPct val="0"/>
              </a:spcAft>
              <a:defRPr sz="2800">
                <a:solidFill>
                  <a:schemeClr val="bg2"/>
                </a:solidFill>
                <a:latin typeface="Arial" charset="0"/>
              </a:defRPr>
            </a:lvl2pPr>
            <a:lvl3pPr algn="ctr" rtl="0" eaLnBrk="0" fontAlgn="base" hangingPunct="0">
              <a:spcBef>
                <a:spcPct val="0"/>
              </a:spcBef>
              <a:spcAft>
                <a:spcPct val="0"/>
              </a:spcAft>
              <a:defRPr sz="2800">
                <a:solidFill>
                  <a:schemeClr val="bg2"/>
                </a:solidFill>
                <a:latin typeface="Arial" charset="0"/>
              </a:defRPr>
            </a:lvl3pPr>
            <a:lvl4pPr algn="ctr" rtl="0" eaLnBrk="0" fontAlgn="base" hangingPunct="0">
              <a:spcBef>
                <a:spcPct val="0"/>
              </a:spcBef>
              <a:spcAft>
                <a:spcPct val="0"/>
              </a:spcAft>
              <a:defRPr sz="2800">
                <a:solidFill>
                  <a:schemeClr val="bg2"/>
                </a:solidFill>
                <a:latin typeface="Arial" charset="0"/>
              </a:defRPr>
            </a:lvl4pPr>
            <a:lvl5pPr algn="ctr" rtl="0" eaLnBrk="0" fontAlgn="base" hangingPunct="0">
              <a:spcBef>
                <a:spcPct val="0"/>
              </a:spcBef>
              <a:spcAft>
                <a:spcPct val="0"/>
              </a:spcAft>
              <a:defRPr sz="2800">
                <a:solidFill>
                  <a:schemeClr val="bg2"/>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a:lstStyle>
          <a:p>
            <a:pPr algn="l"/>
            <a:r>
              <a:rPr lang="de-DE" kern="0" dirty="0" smtClean="0"/>
              <a:t>Kommunales Netzwerk – Interkommunale Zusammenarbeit</a:t>
            </a:r>
            <a:endParaRPr lang="de-DE" kern="0" dirty="0"/>
          </a:p>
        </p:txBody>
      </p:sp>
      <p:pic>
        <p:nvPicPr>
          <p:cNvPr id="6" name="Grafik 5"/>
          <p:cNvPicPr>
            <a:picLocks noChangeAspect="1"/>
          </p:cNvPicPr>
          <p:nvPr/>
        </p:nvPicPr>
        <p:blipFill>
          <a:blip r:embed="rId2"/>
          <a:stretch>
            <a:fillRect/>
          </a:stretch>
        </p:blipFill>
        <p:spPr>
          <a:xfrm>
            <a:off x="7601161" y="3964728"/>
            <a:ext cx="4655840" cy="2893272"/>
          </a:xfrm>
          <a:prstGeom prst="rect">
            <a:avLst/>
          </a:prstGeom>
        </p:spPr>
      </p:pic>
      <p:pic>
        <p:nvPicPr>
          <p:cNvPr id="7" name="Grafik 6"/>
          <p:cNvPicPr>
            <a:picLocks noChangeAspect="1"/>
          </p:cNvPicPr>
          <p:nvPr/>
        </p:nvPicPr>
        <p:blipFill rotWithShape="1">
          <a:blip r:embed="rId3"/>
          <a:srcRect l="2124" t="17051" r="13297" b="5749"/>
          <a:stretch/>
        </p:blipFill>
        <p:spPr>
          <a:xfrm>
            <a:off x="0" y="3964728"/>
            <a:ext cx="4752528" cy="2893272"/>
          </a:xfrm>
          <a:prstGeom prst="rect">
            <a:avLst/>
          </a:prstGeom>
        </p:spPr>
      </p:pic>
      <p:pic>
        <p:nvPicPr>
          <p:cNvPr id="8" name="Grafik 7"/>
          <p:cNvPicPr>
            <a:picLocks noChangeAspect="1"/>
          </p:cNvPicPr>
          <p:nvPr/>
        </p:nvPicPr>
        <p:blipFill rotWithShape="1">
          <a:blip r:embed="rId4"/>
          <a:srcRect l="27586"/>
          <a:stretch/>
        </p:blipFill>
        <p:spPr>
          <a:xfrm>
            <a:off x="4748037" y="3965458"/>
            <a:ext cx="2853124" cy="2893272"/>
          </a:xfrm>
          <a:prstGeom prst="rect">
            <a:avLst/>
          </a:prstGeom>
        </p:spPr>
      </p:pic>
      <p:sp>
        <p:nvSpPr>
          <p:cNvPr id="10" name="Textfeld 9"/>
          <p:cNvSpPr txBox="1"/>
          <p:nvPr/>
        </p:nvSpPr>
        <p:spPr>
          <a:xfrm>
            <a:off x="0" y="3530872"/>
            <a:ext cx="4092958" cy="369332"/>
          </a:xfrm>
          <a:prstGeom prst="rect">
            <a:avLst/>
          </a:prstGeom>
          <a:noFill/>
        </p:spPr>
        <p:txBody>
          <a:bodyPr wrap="square" rtlCol="0">
            <a:spAutoFit/>
          </a:bodyPr>
          <a:lstStyle/>
          <a:p>
            <a:r>
              <a:rPr lang="de-DE" dirty="0" smtClean="0"/>
              <a:t>Personal und Dienstleister  führen</a:t>
            </a:r>
            <a:endParaRPr lang="de-DE" dirty="0"/>
          </a:p>
        </p:txBody>
      </p:sp>
      <p:sp>
        <p:nvSpPr>
          <p:cNvPr id="11" name="Textfeld 10"/>
          <p:cNvSpPr txBox="1"/>
          <p:nvPr/>
        </p:nvSpPr>
        <p:spPr>
          <a:xfrm>
            <a:off x="4079776" y="3530872"/>
            <a:ext cx="4392488" cy="369332"/>
          </a:xfrm>
          <a:prstGeom prst="rect">
            <a:avLst/>
          </a:prstGeom>
          <a:noFill/>
        </p:spPr>
        <p:txBody>
          <a:bodyPr wrap="square" rtlCol="0">
            <a:spAutoFit/>
          </a:bodyPr>
          <a:lstStyle/>
          <a:p>
            <a:r>
              <a:rPr lang="de-DE" dirty="0" smtClean="0"/>
              <a:t>Fahrzeuge und Materialien bereitstellen</a:t>
            </a:r>
            <a:endParaRPr lang="de-DE" dirty="0"/>
          </a:p>
        </p:txBody>
      </p:sp>
      <p:sp>
        <p:nvSpPr>
          <p:cNvPr id="12" name="Textfeld 11"/>
          <p:cNvSpPr txBox="1"/>
          <p:nvPr/>
        </p:nvSpPr>
        <p:spPr>
          <a:xfrm>
            <a:off x="8472264" y="3530872"/>
            <a:ext cx="3665817" cy="369332"/>
          </a:xfrm>
          <a:prstGeom prst="rect">
            <a:avLst/>
          </a:prstGeom>
          <a:noFill/>
        </p:spPr>
        <p:txBody>
          <a:bodyPr wrap="square" rtlCol="0">
            <a:spAutoFit/>
          </a:bodyPr>
          <a:lstStyle/>
          <a:p>
            <a:pPr algn="r"/>
            <a:r>
              <a:rPr lang="de-DE" dirty="0" smtClean="0"/>
              <a:t>Prozesse lenken und optimieren</a:t>
            </a:r>
            <a:endParaRPr lang="de-DE" dirty="0"/>
          </a:p>
        </p:txBody>
      </p:sp>
      <p:sp>
        <p:nvSpPr>
          <p:cNvPr id="13" name="Pfeil nach links und rechts 12"/>
          <p:cNvSpPr/>
          <p:nvPr/>
        </p:nvSpPr>
        <p:spPr>
          <a:xfrm>
            <a:off x="3647728" y="3572202"/>
            <a:ext cx="373222" cy="286671"/>
          </a:xfrm>
          <a:prstGeom prst="leftRightArrow">
            <a:avLst/>
          </a:prstGeom>
          <a:solidFill>
            <a:srgbClr val="0092DD">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und rechts 13"/>
          <p:cNvSpPr/>
          <p:nvPr/>
        </p:nvSpPr>
        <p:spPr>
          <a:xfrm>
            <a:off x="8285653" y="3573578"/>
            <a:ext cx="373222" cy="286671"/>
          </a:xfrm>
          <a:prstGeom prst="leftRightArrow">
            <a:avLst/>
          </a:prstGeom>
          <a:solidFill>
            <a:srgbClr val="0092DD">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0" y="3309392"/>
            <a:ext cx="12192000" cy="655336"/>
          </a:xfrm>
          <a:prstGeom prst="rect">
            <a:avLst/>
          </a:prstGeom>
          <a:solidFill>
            <a:srgbClr val="00A0DC">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927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4"/>
          <p:cNvSpPr>
            <a:spLocks noGrp="1"/>
          </p:cNvSpPr>
          <p:nvPr>
            <p:ph idx="1"/>
          </p:nvPr>
        </p:nvSpPr>
        <p:spPr>
          <a:xfrm>
            <a:off x="0" y="836712"/>
            <a:ext cx="12025313" cy="1657350"/>
          </a:xfrm>
        </p:spPr>
        <p:txBody>
          <a:bodyPr/>
          <a:lstStyle/>
          <a:p>
            <a:r>
              <a:rPr lang="de-DE" altLang="de-DE" sz="4000" b="1" dirty="0" err="1" smtClean="0"/>
              <a:t>Coronavirus</a:t>
            </a:r>
            <a:endParaRPr lang="de-DE" altLang="de-DE" sz="4000" b="1" dirty="0" smtClean="0"/>
          </a:p>
          <a:p>
            <a:r>
              <a:rPr lang="de-DE" altLang="de-DE" sz="4000" dirty="0" smtClean="0"/>
              <a:t>Hinweise für Kanal- und Kläranlagenmitarbeiter?</a:t>
            </a:r>
          </a:p>
        </p:txBody>
      </p:sp>
      <p:sp>
        <p:nvSpPr>
          <p:cNvPr id="4" name="Titel 1"/>
          <p:cNvSpPr txBox="1">
            <a:spLocks/>
          </p:cNvSpPr>
          <p:nvPr/>
        </p:nvSpPr>
        <p:spPr bwMode="auto">
          <a:xfrm>
            <a:off x="-456728" y="116632"/>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bg2"/>
                </a:solidFill>
                <a:latin typeface="+mj-lt"/>
                <a:ea typeface="+mj-ea"/>
                <a:cs typeface="+mj-cs"/>
              </a:defRPr>
            </a:lvl1pPr>
            <a:lvl2pPr algn="ctr" rtl="0" eaLnBrk="0" fontAlgn="base" hangingPunct="0">
              <a:spcBef>
                <a:spcPct val="0"/>
              </a:spcBef>
              <a:spcAft>
                <a:spcPct val="0"/>
              </a:spcAft>
              <a:defRPr sz="2800">
                <a:solidFill>
                  <a:schemeClr val="bg2"/>
                </a:solidFill>
                <a:latin typeface="Arial" charset="0"/>
              </a:defRPr>
            </a:lvl2pPr>
            <a:lvl3pPr algn="ctr" rtl="0" eaLnBrk="0" fontAlgn="base" hangingPunct="0">
              <a:spcBef>
                <a:spcPct val="0"/>
              </a:spcBef>
              <a:spcAft>
                <a:spcPct val="0"/>
              </a:spcAft>
              <a:defRPr sz="2800">
                <a:solidFill>
                  <a:schemeClr val="bg2"/>
                </a:solidFill>
                <a:latin typeface="Arial" charset="0"/>
              </a:defRPr>
            </a:lvl3pPr>
            <a:lvl4pPr algn="ctr" rtl="0" eaLnBrk="0" fontAlgn="base" hangingPunct="0">
              <a:spcBef>
                <a:spcPct val="0"/>
              </a:spcBef>
              <a:spcAft>
                <a:spcPct val="0"/>
              </a:spcAft>
              <a:defRPr sz="2800">
                <a:solidFill>
                  <a:schemeClr val="bg2"/>
                </a:solidFill>
                <a:latin typeface="Arial" charset="0"/>
              </a:defRPr>
            </a:lvl4pPr>
            <a:lvl5pPr algn="ctr" rtl="0" eaLnBrk="0" fontAlgn="base" hangingPunct="0">
              <a:spcBef>
                <a:spcPct val="0"/>
              </a:spcBef>
              <a:spcAft>
                <a:spcPct val="0"/>
              </a:spcAft>
              <a:defRPr sz="2800">
                <a:solidFill>
                  <a:schemeClr val="bg2"/>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a:lstStyle>
          <a:p>
            <a:r>
              <a:rPr lang="de-DE" kern="0" dirty="0" smtClean="0"/>
              <a:t>Betreiber-Anfrage für die Sitzung am </a:t>
            </a:r>
            <a:r>
              <a:rPr lang="de-DE" b="1" kern="0" dirty="0" smtClean="0">
                <a:solidFill>
                  <a:srgbClr val="FF0000"/>
                </a:solidFill>
              </a:rPr>
              <a:t>27.02.2020</a:t>
            </a:r>
            <a:endParaRPr lang="de-DE" b="1" kern="0" dirty="0">
              <a:solidFill>
                <a:srgbClr val="FF0000"/>
              </a:solidFill>
            </a:endParaRPr>
          </a:p>
        </p:txBody>
      </p:sp>
      <p:pic>
        <p:nvPicPr>
          <p:cNvPr id="2" name="Grafik 1"/>
          <p:cNvPicPr>
            <a:picLocks noChangeAspect="1"/>
          </p:cNvPicPr>
          <p:nvPr/>
        </p:nvPicPr>
        <p:blipFill rotWithShape="1">
          <a:blip r:embed="rId2"/>
          <a:srcRect l="8859"/>
          <a:stretch/>
        </p:blipFill>
        <p:spPr>
          <a:xfrm>
            <a:off x="0" y="2339858"/>
            <a:ext cx="8400256" cy="4518390"/>
          </a:xfrm>
          <a:prstGeom prst="rect">
            <a:avLst/>
          </a:prstGeom>
        </p:spPr>
      </p:pic>
      <p:pic>
        <p:nvPicPr>
          <p:cNvPr id="3" name="Grafik 2"/>
          <p:cNvPicPr>
            <a:picLocks noChangeAspect="1"/>
          </p:cNvPicPr>
          <p:nvPr/>
        </p:nvPicPr>
        <p:blipFill rotWithShape="1">
          <a:blip r:embed="rId3"/>
          <a:srcRect l="42614"/>
          <a:stretch/>
        </p:blipFill>
        <p:spPr>
          <a:xfrm>
            <a:off x="6744072" y="4564073"/>
            <a:ext cx="1820308" cy="2115711"/>
          </a:xfrm>
          <a:prstGeom prst="rect">
            <a:avLst/>
          </a:prstGeom>
        </p:spPr>
      </p:pic>
      <p:pic>
        <p:nvPicPr>
          <p:cNvPr id="5" name="Grafik 4"/>
          <p:cNvPicPr>
            <a:picLocks noChangeAspect="1"/>
          </p:cNvPicPr>
          <p:nvPr/>
        </p:nvPicPr>
        <p:blipFill>
          <a:blip r:embed="rId4"/>
          <a:stretch>
            <a:fillRect/>
          </a:stretch>
        </p:blipFill>
        <p:spPr>
          <a:xfrm>
            <a:off x="8564380" y="4564073"/>
            <a:ext cx="3172018" cy="2115711"/>
          </a:xfrm>
          <a:prstGeom prst="rect">
            <a:avLst/>
          </a:prstGeom>
        </p:spPr>
      </p:pic>
    </p:spTree>
    <p:extLst>
      <p:ext uri="{BB962C8B-B14F-4D97-AF65-F5344CB8AC3E}">
        <p14:creationId xmlns:p14="http://schemas.microsoft.com/office/powerpoint/2010/main" val="172912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344" y="100376"/>
            <a:ext cx="10972800" cy="647700"/>
          </a:xfrm>
        </p:spPr>
        <p:txBody>
          <a:bodyPr/>
          <a:lstStyle/>
          <a:p>
            <a:pPr algn="l"/>
            <a:r>
              <a:rPr lang="de-DE" dirty="0" smtClean="0"/>
              <a:t>27. Februar 2020 – Betreiberanfrage</a:t>
            </a:r>
            <a:endParaRPr lang="de-DE" dirty="0"/>
          </a:p>
        </p:txBody>
      </p:sp>
      <p:sp>
        <p:nvSpPr>
          <p:cNvPr id="3" name="Inhaltsplatzhalter 2"/>
          <p:cNvSpPr>
            <a:spLocks noGrp="1"/>
          </p:cNvSpPr>
          <p:nvPr>
            <p:ph idx="1"/>
          </p:nvPr>
        </p:nvSpPr>
        <p:spPr>
          <a:xfrm>
            <a:off x="407368" y="980728"/>
            <a:ext cx="6840760" cy="5256584"/>
          </a:xfrm>
        </p:spPr>
        <p:txBody>
          <a:bodyPr/>
          <a:lstStyle/>
          <a:p>
            <a:pPr marL="0" indent="0">
              <a:buNone/>
            </a:pPr>
            <a:r>
              <a:rPr lang="de-DE" dirty="0">
                <a:solidFill>
                  <a:srgbClr val="4D4D4D"/>
                </a:solidFill>
              </a:rPr>
              <a:t>In NRW ist der 1. </a:t>
            </a:r>
            <a:r>
              <a:rPr lang="de-DE" dirty="0" err="1">
                <a:solidFill>
                  <a:srgbClr val="4D4D4D"/>
                </a:solidFill>
              </a:rPr>
              <a:t>Cononavirus</a:t>
            </a:r>
            <a:r>
              <a:rPr lang="de-DE" dirty="0">
                <a:solidFill>
                  <a:srgbClr val="4D4D4D"/>
                </a:solidFill>
              </a:rPr>
              <a:t>-Fall bestätigt worden, Wissenschaftler </a:t>
            </a:r>
            <a:r>
              <a:rPr lang="de-DE" dirty="0" smtClean="0">
                <a:solidFill>
                  <a:srgbClr val="4D4D4D"/>
                </a:solidFill>
              </a:rPr>
              <a:t>schließen nicht aus, </a:t>
            </a:r>
            <a:r>
              <a:rPr lang="de-DE" dirty="0">
                <a:solidFill>
                  <a:srgbClr val="4D4D4D"/>
                </a:solidFill>
              </a:rPr>
              <a:t>dass die </a:t>
            </a:r>
            <a:r>
              <a:rPr lang="de-DE" dirty="0" err="1">
                <a:solidFill>
                  <a:srgbClr val="4D4D4D"/>
                </a:solidFill>
              </a:rPr>
              <a:t>Coronaviren</a:t>
            </a:r>
            <a:r>
              <a:rPr lang="de-DE" dirty="0">
                <a:solidFill>
                  <a:srgbClr val="4D4D4D"/>
                </a:solidFill>
              </a:rPr>
              <a:t> </a:t>
            </a:r>
            <a:r>
              <a:rPr lang="de-DE" dirty="0" smtClean="0">
                <a:solidFill>
                  <a:srgbClr val="4D4D4D"/>
                </a:solidFill>
              </a:rPr>
              <a:t>im </a:t>
            </a:r>
            <a:r>
              <a:rPr lang="de-DE" dirty="0">
                <a:solidFill>
                  <a:srgbClr val="4D4D4D"/>
                </a:solidFill>
              </a:rPr>
              <a:t>Stuhlgang erkrankter Menschen überstehen können…</a:t>
            </a:r>
          </a:p>
          <a:p>
            <a:pPr marL="0" indent="0">
              <a:buNone/>
            </a:pPr>
            <a:endParaRPr lang="de-DE" dirty="0"/>
          </a:p>
          <a:p>
            <a:pPr marL="0" indent="0">
              <a:buNone/>
            </a:pPr>
            <a:r>
              <a:rPr lang="de-DE" dirty="0">
                <a:solidFill>
                  <a:srgbClr val="4D4D4D"/>
                </a:solidFill>
              </a:rPr>
              <a:t>Kann man die Mitarbeiter im Kanal- und Kläranlagenbetrieb noch bedenkenlos für Reinigungsarbeiten in unterirdischen Becken, im Kanalnetz und auf Kläranlagen einsetzen?</a:t>
            </a:r>
          </a:p>
          <a:p>
            <a:pPr marL="0" indent="0">
              <a:buNone/>
            </a:pPr>
            <a:endParaRPr lang="de-DE" dirty="0"/>
          </a:p>
        </p:txBody>
      </p:sp>
      <p:pic>
        <p:nvPicPr>
          <p:cNvPr id="4" name="Grafik 3"/>
          <p:cNvPicPr>
            <a:picLocks noChangeAspect="1"/>
          </p:cNvPicPr>
          <p:nvPr/>
        </p:nvPicPr>
        <p:blipFill rotWithShape="1">
          <a:blip r:embed="rId2"/>
          <a:srcRect l="61222" t="12659" r="18697" b="14300"/>
          <a:stretch/>
        </p:blipFill>
        <p:spPr>
          <a:xfrm>
            <a:off x="7274590" y="1124744"/>
            <a:ext cx="4780583" cy="5445224"/>
          </a:xfrm>
          <a:prstGeom prst="rect">
            <a:avLst/>
          </a:prstGeom>
        </p:spPr>
      </p:pic>
      <p:pic>
        <p:nvPicPr>
          <p:cNvPr id="5" name="Grafik 4"/>
          <p:cNvPicPr>
            <a:picLocks noChangeAspect="1"/>
          </p:cNvPicPr>
          <p:nvPr/>
        </p:nvPicPr>
        <p:blipFill rotWithShape="1">
          <a:blip r:embed="rId2"/>
          <a:srcRect l="61222" t="12659" r="18697" b="14300"/>
          <a:stretch/>
        </p:blipFill>
        <p:spPr>
          <a:xfrm>
            <a:off x="7230025" y="1007515"/>
            <a:ext cx="4654670" cy="53018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985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32656"/>
            <a:ext cx="10972800" cy="647700"/>
          </a:xfrm>
        </p:spPr>
        <p:txBody>
          <a:bodyPr/>
          <a:lstStyle/>
          <a:p>
            <a:pPr algn="l"/>
            <a:r>
              <a:rPr lang="de-DE" dirty="0" smtClean="0"/>
              <a:t>Ergebnisse der Betreiberdiskussion am </a:t>
            </a:r>
            <a:r>
              <a:rPr lang="de-DE" b="1" dirty="0" smtClean="0">
                <a:solidFill>
                  <a:srgbClr val="FF0000"/>
                </a:solidFill>
              </a:rPr>
              <a:t>27.02.2020</a:t>
            </a:r>
            <a:r>
              <a:rPr lang="de-DE" dirty="0" smtClean="0"/>
              <a:t/>
            </a:r>
            <a:br>
              <a:rPr lang="de-DE" dirty="0" smtClean="0"/>
            </a:br>
            <a:r>
              <a:rPr lang="de-DE" dirty="0"/>
              <a:t/>
            </a:r>
            <a:br>
              <a:rPr lang="de-DE" dirty="0"/>
            </a:br>
            <a:r>
              <a:rPr lang="de-DE" dirty="0" smtClean="0"/>
              <a:t>Aktuelle Hinweise nach Sichtung der Informationslage:</a:t>
            </a:r>
            <a:endParaRPr lang="de-DE" dirty="0"/>
          </a:p>
        </p:txBody>
      </p:sp>
      <p:sp>
        <p:nvSpPr>
          <p:cNvPr id="3" name="Inhaltsplatzhalter 2"/>
          <p:cNvSpPr>
            <a:spLocks noGrp="1"/>
          </p:cNvSpPr>
          <p:nvPr>
            <p:ph idx="1"/>
          </p:nvPr>
        </p:nvSpPr>
        <p:spPr>
          <a:xfrm>
            <a:off x="644205" y="1556792"/>
            <a:ext cx="10972800" cy="4525963"/>
          </a:xfrm>
        </p:spPr>
        <p:txBody>
          <a:bodyPr/>
          <a:lstStyle/>
          <a:p>
            <a:pPr marL="514350" indent="-514350">
              <a:lnSpc>
                <a:spcPct val="200000"/>
              </a:lnSpc>
              <a:buFont typeface="+mj-lt"/>
              <a:buAutoNum type="arabicPeriod"/>
            </a:pPr>
            <a:r>
              <a:rPr lang="de-DE" dirty="0" smtClean="0"/>
              <a:t>Besondere Sorgfalt bei Arbeitsschutz</a:t>
            </a:r>
          </a:p>
          <a:p>
            <a:pPr marL="514350" indent="-514350">
              <a:lnSpc>
                <a:spcPct val="200000"/>
              </a:lnSpc>
              <a:buFont typeface="+mj-lt"/>
              <a:buAutoNum type="arabicPeriod"/>
            </a:pPr>
            <a:r>
              <a:rPr lang="de-DE" dirty="0" smtClean="0"/>
              <a:t>Unnötige Risiken vermeiden</a:t>
            </a:r>
          </a:p>
          <a:p>
            <a:pPr marL="514350" indent="-514350">
              <a:lnSpc>
                <a:spcPct val="200000"/>
              </a:lnSpc>
              <a:buFont typeface="+mj-lt"/>
              <a:buAutoNum type="arabicPeriod"/>
            </a:pPr>
            <a:r>
              <a:rPr lang="de-DE" dirty="0" smtClean="0"/>
              <a:t>Übliche Hygiene Empfehlungen konsequent beachten</a:t>
            </a:r>
          </a:p>
        </p:txBody>
      </p:sp>
    </p:spTree>
    <p:extLst>
      <p:ext uri="{BB962C8B-B14F-4D97-AF65-F5344CB8AC3E}">
        <p14:creationId xmlns:p14="http://schemas.microsoft.com/office/powerpoint/2010/main" val="253858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FF0000"/>
                </a:solidFill>
              </a:rPr>
              <a:t>27.02.2020</a:t>
            </a:r>
            <a:endParaRPr lang="de-DE" b="1" dirty="0">
              <a:solidFill>
                <a:srgbClr val="FF0000"/>
              </a:solidFill>
            </a:endParaRPr>
          </a:p>
        </p:txBody>
      </p:sp>
      <p:sp>
        <p:nvSpPr>
          <p:cNvPr id="3" name="Inhaltsplatzhalter 2"/>
          <p:cNvSpPr>
            <a:spLocks noGrp="1"/>
          </p:cNvSpPr>
          <p:nvPr>
            <p:ph idx="1"/>
          </p:nvPr>
        </p:nvSpPr>
        <p:spPr>
          <a:xfrm>
            <a:off x="335360" y="1628800"/>
            <a:ext cx="11737304" cy="5472608"/>
          </a:xfrm>
        </p:spPr>
        <p:txBody>
          <a:bodyPr/>
          <a:lstStyle/>
          <a:p>
            <a:pPr marL="0" indent="0">
              <a:buNone/>
            </a:pPr>
            <a:r>
              <a:rPr lang="de-DE" i="1" dirty="0"/>
              <a:t>Neben den üblichen Anweisungen zur Hygiene bei Arbeiten im Kanalbetrieb </a:t>
            </a:r>
            <a:r>
              <a:rPr lang="de-DE" i="1" dirty="0" smtClean="0"/>
              <a:t>wird folgende </a:t>
            </a:r>
            <a:r>
              <a:rPr lang="de-DE" i="1" dirty="0"/>
              <a:t>zusätzliche Order herausgeben:</a:t>
            </a:r>
          </a:p>
          <a:p>
            <a:pPr marL="0" indent="0">
              <a:buNone/>
            </a:pPr>
            <a:endParaRPr lang="de-DE" i="1" dirty="0"/>
          </a:p>
          <a:p>
            <a:pPr marL="514350" indent="-514350">
              <a:buFont typeface="+mj-lt"/>
              <a:buAutoNum type="arabicPeriod"/>
            </a:pPr>
            <a:r>
              <a:rPr lang="de-DE" i="1" dirty="0" smtClean="0"/>
              <a:t> 	Reinigungsarbeiten </a:t>
            </a:r>
            <a:r>
              <a:rPr lang="de-DE" i="1" dirty="0"/>
              <a:t>in den unterirdischen Becken werden nur noch </a:t>
            </a:r>
            <a:r>
              <a:rPr lang="de-DE" i="1" dirty="0" smtClean="0"/>
              <a:t>	in </a:t>
            </a:r>
            <a:r>
              <a:rPr lang="de-DE" i="1" dirty="0"/>
              <a:t>absolut notwendigen Fällen in Vollschutz (zusätzlicher </a:t>
            </a:r>
            <a:r>
              <a:rPr lang="de-DE" i="1" dirty="0" smtClean="0"/>
              <a:t>Einmal-	Schutzanzug </a:t>
            </a:r>
            <a:r>
              <a:rPr lang="de-DE" i="1" dirty="0"/>
              <a:t>Klasse 3, Masken FFP 3) durchgeführt.</a:t>
            </a:r>
          </a:p>
          <a:p>
            <a:pPr marL="514350" indent="-514350">
              <a:buFont typeface="+mj-lt"/>
              <a:buAutoNum type="arabicPeriod"/>
            </a:pPr>
            <a:r>
              <a:rPr lang="de-DE" i="1" dirty="0" smtClean="0"/>
              <a:t> 	Auch </a:t>
            </a:r>
            <a:r>
              <a:rPr lang="de-DE" i="1" dirty="0"/>
              <a:t>für die Beseitigung von Verstopfungen an den Pumpen wird </a:t>
            </a:r>
            <a:r>
              <a:rPr lang="de-DE" i="1" dirty="0" smtClean="0"/>
              <a:t>	Vollschutz </a:t>
            </a:r>
            <a:r>
              <a:rPr lang="de-DE" i="1" dirty="0"/>
              <a:t>angeordnet.</a:t>
            </a:r>
          </a:p>
          <a:p>
            <a:pPr marL="514350" indent="-514350">
              <a:buFont typeface="+mj-lt"/>
              <a:buAutoNum type="arabicPeriod"/>
            </a:pPr>
            <a:r>
              <a:rPr lang="de-DE" i="1" dirty="0" smtClean="0"/>
              <a:t> 	Mitarbeiter</a:t>
            </a:r>
            <a:r>
              <a:rPr lang="de-DE" i="1" dirty="0"/>
              <a:t>, die grippeähnliche Symptome wie Fieber etc. haben, </a:t>
            </a:r>
            <a:r>
              <a:rPr lang="de-DE" i="1" dirty="0" smtClean="0"/>
              <a:t>	sollen </a:t>
            </a:r>
            <a:r>
              <a:rPr lang="de-DE" i="1" dirty="0"/>
              <a:t>umgehend zum Arzt gehen und sich nicht zur Arbeit </a:t>
            </a:r>
            <a:r>
              <a:rPr lang="de-DE" i="1" dirty="0" smtClean="0"/>
              <a:t>	schleppen</a:t>
            </a:r>
            <a:r>
              <a:rPr lang="de-DE" i="1" dirty="0"/>
              <a:t>.</a:t>
            </a:r>
          </a:p>
          <a:p>
            <a:pPr marL="0" indent="0">
              <a:buNone/>
            </a:pPr>
            <a:endParaRPr lang="de-DE" dirty="0"/>
          </a:p>
        </p:txBody>
      </p:sp>
      <p:sp>
        <p:nvSpPr>
          <p:cNvPr id="4" name="Rechteck 3"/>
          <p:cNvSpPr/>
          <p:nvPr/>
        </p:nvSpPr>
        <p:spPr>
          <a:xfrm>
            <a:off x="119336" y="692696"/>
            <a:ext cx="12072664" cy="954107"/>
          </a:xfrm>
          <a:prstGeom prst="rect">
            <a:avLst/>
          </a:prstGeom>
        </p:spPr>
        <p:txBody>
          <a:bodyPr wrap="square">
            <a:spAutoFit/>
          </a:bodyPr>
          <a:lstStyle/>
          <a:p>
            <a:r>
              <a:rPr lang="de-DE" sz="2800" b="1" dirty="0" smtClean="0">
                <a:solidFill>
                  <a:srgbClr val="0092DD"/>
                </a:solidFill>
                <a:latin typeface="+mj-lt"/>
                <a:ea typeface="+mj-ea"/>
                <a:cs typeface="+mj-cs"/>
              </a:rPr>
              <a:t>Betreiber-Beispiel </a:t>
            </a:r>
            <a:br>
              <a:rPr lang="de-DE" sz="2800" b="1" dirty="0" smtClean="0">
                <a:solidFill>
                  <a:srgbClr val="0092DD"/>
                </a:solidFill>
                <a:latin typeface="+mj-lt"/>
                <a:ea typeface="+mj-ea"/>
                <a:cs typeface="+mj-cs"/>
              </a:rPr>
            </a:br>
            <a:r>
              <a:rPr lang="de-DE" sz="2800" b="1" dirty="0" smtClean="0">
                <a:solidFill>
                  <a:schemeClr val="bg2"/>
                </a:solidFill>
                <a:latin typeface="+mj-lt"/>
                <a:ea typeface="+mj-ea"/>
                <a:cs typeface="+mj-cs"/>
              </a:rPr>
              <a:t>Handlungsanweisungen </a:t>
            </a:r>
            <a:r>
              <a:rPr lang="de-DE" sz="2800" b="1" dirty="0">
                <a:solidFill>
                  <a:schemeClr val="bg2"/>
                </a:solidFill>
                <a:latin typeface="+mj-lt"/>
                <a:ea typeface="+mj-ea"/>
                <a:cs typeface="+mj-cs"/>
              </a:rPr>
              <a:t>bezüglich </a:t>
            </a:r>
            <a:r>
              <a:rPr lang="de-DE" sz="2800" b="1" dirty="0" err="1">
                <a:solidFill>
                  <a:schemeClr val="bg2"/>
                </a:solidFill>
                <a:latin typeface="+mj-lt"/>
                <a:ea typeface="+mj-ea"/>
                <a:cs typeface="+mj-cs"/>
              </a:rPr>
              <a:t>Coronavirus</a:t>
            </a:r>
            <a:r>
              <a:rPr lang="de-DE" sz="2800" b="1" dirty="0">
                <a:solidFill>
                  <a:schemeClr val="bg2"/>
                </a:solidFill>
                <a:latin typeface="+mj-lt"/>
                <a:ea typeface="+mj-ea"/>
                <a:cs typeface="+mj-cs"/>
              </a:rPr>
              <a:t> im </a:t>
            </a:r>
            <a:r>
              <a:rPr lang="de-DE" sz="2800" b="1" dirty="0" smtClean="0">
                <a:solidFill>
                  <a:schemeClr val="bg2"/>
                </a:solidFill>
                <a:latin typeface="+mj-lt"/>
                <a:ea typeface="+mj-ea"/>
                <a:cs typeface="+mj-cs"/>
              </a:rPr>
              <a:t>Abwasserbetrieb!</a:t>
            </a:r>
            <a:endParaRPr lang="de-DE" sz="2800" b="1" dirty="0">
              <a:solidFill>
                <a:schemeClr val="bg2"/>
              </a:solidFill>
              <a:latin typeface="+mj-lt"/>
              <a:ea typeface="+mj-ea"/>
              <a:cs typeface="+mj-cs"/>
            </a:endParaRPr>
          </a:p>
        </p:txBody>
      </p:sp>
    </p:spTree>
    <p:extLst>
      <p:ext uri="{BB962C8B-B14F-4D97-AF65-F5344CB8AC3E}">
        <p14:creationId xmlns:p14="http://schemas.microsoft.com/office/powerpoint/2010/main" val="191608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336" y="33117"/>
            <a:ext cx="10972800" cy="647700"/>
          </a:xfrm>
        </p:spPr>
        <p:txBody>
          <a:bodyPr/>
          <a:lstStyle/>
          <a:p>
            <a:pPr algn="l"/>
            <a:r>
              <a:rPr lang="de-DE" dirty="0" smtClean="0"/>
              <a:t>Aktuelle Betreiberbeispiele - organisatorische Maßnahmen</a:t>
            </a:r>
            <a:endParaRPr lang="de-DE" dirty="0"/>
          </a:p>
        </p:txBody>
      </p:sp>
      <p:sp>
        <p:nvSpPr>
          <p:cNvPr id="3" name="Inhaltsplatzhalter 2"/>
          <p:cNvSpPr>
            <a:spLocks noGrp="1"/>
          </p:cNvSpPr>
          <p:nvPr>
            <p:ph idx="1"/>
          </p:nvPr>
        </p:nvSpPr>
        <p:spPr>
          <a:xfrm>
            <a:off x="263352" y="656727"/>
            <a:ext cx="10972800" cy="4525963"/>
          </a:xfrm>
        </p:spPr>
        <p:txBody>
          <a:bodyPr/>
          <a:lstStyle/>
          <a:p>
            <a:r>
              <a:rPr lang="de-DE" dirty="0" smtClean="0"/>
              <a:t>Plan A: Vorsorge</a:t>
            </a:r>
          </a:p>
          <a:p>
            <a:pPr marL="914400" lvl="1" indent="-457200">
              <a:buFont typeface="+mj-lt"/>
              <a:buAutoNum type="arabicPeriod"/>
            </a:pPr>
            <a:r>
              <a:rPr lang="de-DE" dirty="0" smtClean="0"/>
              <a:t>Gespräche und Unterweisungen</a:t>
            </a:r>
            <a:r>
              <a:rPr lang="de-DE" dirty="0" smtClean="0"/>
              <a:t>: PSA, Hygiene, TRBA 220</a:t>
            </a:r>
          </a:p>
          <a:p>
            <a:pPr marL="914400" lvl="1" indent="-457200">
              <a:buFont typeface="+mj-lt"/>
              <a:buAutoNum type="arabicPeriod"/>
            </a:pPr>
            <a:r>
              <a:rPr lang="de-DE" dirty="0" smtClean="0"/>
              <a:t>Priorisierung und Redundanzen schaffen bzw. verstärken</a:t>
            </a:r>
          </a:p>
          <a:p>
            <a:pPr marL="914400" lvl="1" indent="-457200">
              <a:buFont typeface="+mj-lt"/>
              <a:buAutoNum type="arabicPeriod"/>
            </a:pPr>
            <a:r>
              <a:rPr lang="de-DE" dirty="0" smtClean="0"/>
              <a:t>Leitungs- und Lenkungsoptionen für „zu Hause“ einrichten</a:t>
            </a:r>
          </a:p>
          <a:p>
            <a:pPr marL="914400" lvl="1" indent="-457200">
              <a:buFont typeface="+mj-lt"/>
              <a:buAutoNum type="arabicPeriod"/>
            </a:pPr>
            <a:r>
              <a:rPr lang="de-DE" dirty="0"/>
              <a:t>Übungen, z.B. Telefon- und Videokonferenzen</a:t>
            </a:r>
          </a:p>
          <a:p>
            <a:pPr marL="914400" lvl="1" indent="-457200">
              <a:buFont typeface="+mj-lt"/>
              <a:buAutoNum type="arabicPeriod"/>
            </a:pPr>
            <a:r>
              <a:rPr lang="de-DE" dirty="0" smtClean="0"/>
              <a:t>Nachbarschaftshilfe vereinbaren</a:t>
            </a:r>
          </a:p>
          <a:p>
            <a:pPr lvl="1"/>
            <a:endParaRPr lang="de-DE" dirty="0" smtClean="0"/>
          </a:p>
          <a:p>
            <a:r>
              <a:rPr lang="de-DE" dirty="0" smtClean="0"/>
              <a:t>Plan B: Quarantäne-Situation</a:t>
            </a:r>
            <a:endParaRPr lang="de-DE" dirty="0"/>
          </a:p>
        </p:txBody>
      </p:sp>
      <p:pic>
        <p:nvPicPr>
          <p:cNvPr id="4" name="Grafik 3"/>
          <p:cNvPicPr>
            <a:picLocks noChangeAspect="1"/>
          </p:cNvPicPr>
          <p:nvPr/>
        </p:nvPicPr>
        <p:blipFill>
          <a:blip r:embed="rId2"/>
          <a:stretch>
            <a:fillRect/>
          </a:stretch>
        </p:blipFill>
        <p:spPr>
          <a:xfrm>
            <a:off x="5519936" y="4365104"/>
            <a:ext cx="2930611" cy="2074478"/>
          </a:xfrm>
          <a:prstGeom prst="rect">
            <a:avLst/>
          </a:prstGeom>
        </p:spPr>
      </p:pic>
    </p:spTree>
    <p:extLst>
      <p:ext uri="{BB962C8B-B14F-4D97-AF65-F5344CB8AC3E}">
        <p14:creationId xmlns:p14="http://schemas.microsoft.com/office/powerpoint/2010/main" val="59753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6733" y="-16621"/>
            <a:ext cx="10972800" cy="647700"/>
          </a:xfrm>
        </p:spPr>
        <p:txBody>
          <a:bodyPr/>
          <a:lstStyle/>
          <a:p>
            <a:r>
              <a:rPr lang="de-DE" b="1" dirty="0" smtClean="0"/>
              <a:t>Betriebliche Pandemieplanung</a:t>
            </a:r>
            <a:endParaRPr lang="de-DE" b="1" dirty="0"/>
          </a:p>
        </p:txBody>
      </p:sp>
      <p:pic>
        <p:nvPicPr>
          <p:cNvPr id="4" name="Grafik 3"/>
          <p:cNvPicPr>
            <a:picLocks noChangeAspect="1"/>
          </p:cNvPicPr>
          <p:nvPr/>
        </p:nvPicPr>
        <p:blipFill rotWithShape="1">
          <a:blip r:embed="rId2"/>
          <a:srcRect l="19878" t="12201" r="68900" b="12201"/>
          <a:stretch/>
        </p:blipFill>
        <p:spPr>
          <a:xfrm>
            <a:off x="25724" y="0"/>
            <a:ext cx="3622003" cy="6862742"/>
          </a:xfrm>
          <a:prstGeom prst="rect">
            <a:avLst/>
          </a:prstGeom>
        </p:spPr>
      </p:pic>
      <p:pic>
        <p:nvPicPr>
          <p:cNvPr id="5" name="Grafik 4"/>
          <p:cNvPicPr>
            <a:picLocks noChangeAspect="1"/>
          </p:cNvPicPr>
          <p:nvPr/>
        </p:nvPicPr>
        <p:blipFill rotWithShape="1">
          <a:blip r:embed="rId3"/>
          <a:srcRect l="13382" t="12200" r="62994" b="5901"/>
          <a:stretch/>
        </p:blipFill>
        <p:spPr>
          <a:xfrm>
            <a:off x="3863751" y="764332"/>
            <a:ext cx="3960440" cy="3861429"/>
          </a:xfrm>
          <a:prstGeom prst="rect">
            <a:avLst/>
          </a:prstGeom>
        </p:spPr>
      </p:pic>
      <p:pic>
        <p:nvPicPr>
          <p:cNvPr id="7" name="Grafik 6"/>
          <p:cNvPicPr>
            <a:picLocks noChangeAspect="1"/>
          </p:cNvPicPr>
          <p:nvPr/>
        </p:nvPicPr>
        <p:blipFill rotWithShape="1">
          <a:blip r:embed="rId4"/>
          <a:srcRect l="13382" t="23388" r="62994" b="6613"/>
          <a:stretch/>
        </p:blipFill>
        <p:spPr>
          <a:xfrm>
            <a:off x="8040215" y="764332"/>
            <a:ext cx="3888432" cy="3240360"/>
          </a:xfrm>
          <a:prstGeom prst="rect">
            <a:avLst/>
          </a:prstGeom>
        </p:spPr>
      </p:pic>
      <p:pic>
        <p:nvPicPr>
          <p:cNvPr id="8" name="Grafik 7"/>
          <p:cNvPicPr>
            <a:picLocks noChangeAspect="1"/>
          </p:cNvPicPr>
          <p:nvPr/>
        </p:nvPicPr>
        <p:blipFill rotWithShape="1">
          <a:blip r:embed="rId5"/>
          <a:srcRect l="13382" t="22216" r="62994" b="10101"/>
          <a:stretch/>
        </p:blipFill>
        <p:spPr>
          <a:xfrm>
            <a:off x="8184231" y="4005064"/>
            <a:ext cx="3744415" cy="3017134"/>
          </a:xfrm>
          <a:prstGeom prst="rect">
            <a:avLst/>
          </a:prstGeom>
        </p:spPr>
      </p:pic>
    </p:spTree>
    <p:extLst>
      <p:ext uri="{BB962C8B-B14F-4D97-AF65-F5344CB8AC3E}">
        <p14:creationId xmlns:p14="http://schemas.microsoft.com/office/powerpoint/2010/main" val="279020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6309320"/>
            <a:ext cx="10972800" cy="647700"/>
          </a:xfrm>
        </p:spPr>
        <p:txBody>
          <a:bodyPr/>
          <a:lstStyle/>
          <a:p>
            <a:pPr algn="l"/>
            <a:r>
              <a:rPr lang="de-DE" sz="1200" dirty="0" smtClean="0"/>
              <a:t>12.3.2020 Robert Koch Institut – Steckbrief zu </a:t>
            </a:r>
            <a:r>
              <a:rPr lang="de-DE" sz="1200" dirty="0" err="1" smtClean="0"/>
              <a:t>Covid</a:t>
            </a:r>
            <a:r>
              <a:rPr lang="de-DE" sz="1200" dirty="0"/>
              <a:t> 19https://www.rki.de/DE/Content/InfAZ/N/Neuartiges_Coronavirus/Steckbrief.html#doc13776792bodyText1</a:t>
            </a:r>
          </a:p>
        </p:txBody>
      </p:sp>
      <p:sp>
        <p:nvSpPr>
          <p:cNvPr id="4" name="Rechteck 3"/>
          <p:cNvSpPr/>
          <p:nvPr/>
        </p:nvSpPr>
        <p:spPr>
          <a:xfrm>
            <a:off x="479376" y="260648"/>
            <a:ext cx="11089232" cy="5909310"/>
          </a:xfrm>
          <a:prstGeom prst="rect">
            <a:avLst/>
          </a:prstGeom>
        </p:spPr>
        <p:txBody>
          <a:bodyPr wrap="square">
            <a:spAutoFit/>
          </a:bodyPr>
          <a:lstStyle/>
          <a:p>
            <a:r>
              <a:rPr lang="de-DE" dirty="0" smtClean="0"/>
              <a:t>[…] 1</a:t>
            </a:r>
            <a:r>
              <a:rPr lang="de-DE" dirty="0"/>
              <a:t>. Übertragungswege</a:t>
            </a:r>
          </a:p>
          <a:p>
            <a:endParaRPr lang="de-DE" dirty="0"/>
          </a:p>
          <a:p>
            <a:r>
              <a:rPr lang="de-DE" dirty="0"/>
              <a:t>Der Hauptübertragungsweg scheint die Tröpfcheninfektion zu sein. Theoretisch möglich sind auch Schmierinfektion und eine Ansteckung über die Bindehaut der Augen.</a:t>
            </a:r>
          </a:p>
          <a:p>
            <a:endParaRPr lang="de-DE" dirty="0"/>
          </a:p>
          <a:p>
            <a:r>
              <a:rPr lang="de-DE" dirty="0"/>
              <a:t>Tröpfcheninfektion: Es kann davon ausgegangen werden, dass die hauptsächliche Übertragung über Tröpfchen erfolgt (1, 2). Epidemiologische Studien, die dies untermauern, konnten noch nicht identifiziert werden.</a:t>
            </a:r>
          </a:p>
          <a:p>
            <a:endParaRPr lang="de-DE" dirty="0"/>
          </a:p>
          <a:p>
            <a:r>
              <a:rPr lang="de-DE" dirty="0"/>
              <a:t>Aerosol: keine Evidenz</a:t>
            </a:r>
          </a:p>
          <a:p>
            <a:endParaRPr lang="de-DE" dirty="0"/>
          </a:p>
          <a:p>
            <a:r>
              <a:rPr lang="de-DE" dirty="0"/>
              <a:t>Schmierinfektion: (1) Eine Übertragung durch Schmierinfektion ist prinzipiell nicht ausgeschlossen, vermutlich spielt dies jedoch nur eine untergeordnete Rolle, da häufig Infektionsketten identifiziert werden konnten, die eher für eine direkte Übertragung, z.B. durch Tröpfchen, sprechen. (2) Es wurden bei COVID-19-Patienten PCR-positive Stuhlproben (3-5) identifiziert. Für eine Ansteckung über Stuhl müssen Viren vermehrungsfähig sein. Ein Nachweis vermehrungsfähiger Viren im Stuhl wurde bisher lediglich in einer kleinen Studie berichtet (6).</a:t>
            </a:r>
          </a:p>
          <a:p>
            <a:endParaRPr lang="de-DE" dirty="0"/>
          </a:p>
          <a:p>
            <a:r>
              <a:rPr lang="de-DE" dirty="0"/>
              <a:t>Konjunktiven als Eintrittspforte: In drei (von 63 untersuchten) Patienten mit COVID-19-Pneumonie waren Konjunktivalproben PCR-positiv (7). Dies ist kein eindeutiger Beleg, dass Konjunktiven als Eintrittspforte fungieren können, sollte aber – vor allem im medizinischen Bereich – angenommen werden.</a:t>
            </a:r>
          </a:p>
        </p:txBody>
      </p:sp>
    </p:spTree>
    <p:extLst>
      <p:ext uri="{BB962C8B-B14F-4D97-AF65-F5344CB8AC3E}">
        <p14:creationId xmlns:p14="http://schemas.microsoft.com/office/powerpoint/2010/main" val="3530905710"/>
      </p:ext>
    </p:extLst>
  </p:cSld>
  <p:clrMapOvr>
    <a:masterClrMapping/>
  </p:clrMapOvr>
</p:sld>
</file>

<file path=ppt/theme/theme1.xml><?xml version="1.0" encoding="utf-8"?>
<a:theme xmlns:a="http://schemas.openxmlformats.org/drawingml/2006/main" name="2_Standarddesign">
  <a:themeElements>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79677" tIns="41432" rIns="79677" bIns="41432" numCol="1" anchor="ctr" anchorCtr="0" compatLnSpc="1">
        <a:prstTxWarp prst="textNoShape">
          <a:avLst/>
        </a:prstTxWarp>
        <a:spAutoFit/>
      </a:bodyPr>
      <a:lstStyle>
        <a:defPPr marL="0" marR="0" indent="0" algn="ctr" defTabSz="809625" rtl="0" eaLnBrk="0" fontAlgn="base" latinLnBrk="0" hangingPunct="0">
          <a:lnSpc>
            <a:spcPct val="10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79677" tIns="41432" rIns="79677" bIns="41432" numCol="1" anchor="ctr" anchorCtr="0" compatLnSpc="1">
        <a:prstTxWarp prst="textNoShape">
          <a:avLst/>
        </a:prstTxWarp>
        <a:spAutoFit/>
      </a:bodyPr>
      <a:lstStyle>
        <a:defPPr marL="0" marR="0" indent="0" algn="ctr" defTabSz="809625" rtl="0" eaLnBrk="0" fontAlgn="base" latinLnBrk="0" hangingPunct="0">
          <a:lnSpc>
            <a:spcPct val="10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design">
  <a:themeElements>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380</Words>
  <Application>Microsoft Office PowerPoint</Application>
  <PresentationFormat>Breitbild</PresentationFormat>
  <Paragraphs>47</Paragraphs>
  <Slides>8</Slides>
  <Notes>0</Notes>
  <HiddenSlides>0</HiddenSlides>
  <MMClips>0</MMClips>
  <ScaleCrop>false</ScaleCrop>
  <HeadingPairs>
    <vt:vector size="6" baseType="variant">
      <vt:variant>
        <vt:lpstr>Verwendete Schriftarten</vt:lpstr>
      </vt:variant>
      <vt:variant>
        <vt:i4>1</vt:i4>
      </vt:variant>
      <vt:variant>
        <vt:lpstr>Design</vt:lpstr>
      </vt:variant>
      <vt:variant>
        <vt:i4>3</vt:i4>
      </vt:variant>
      <vt:variant>
        <vt:lpstr>Folientitel</vt:lpstr>
      </vt:variant>
      <vt:variant>
        <vt:i4>8</vt:i4>
      </vt:variant>
    </vt:vector>
  </HeadingPairs>
  <TitlesOfParts>
    <vt:vector size="12" baseType="lpstr">
      <vt:lpstr>Arial</vt:lpstr>
      <vt:lpstr>2_Standarddesign</vt:lpstr>
      <vt:lpstr>Standarddesign</vt:lpstr>
      <vt:lpstr>3_Standarddesign</vt:lpstr>
      <vt:lpstr>Arbeitskreis der Abwasserbetriebe am 27.02.2020 </vt:lpstr>
      <vt:lpstr>PowerPoint-Präsentation</vt:lpstr>
      <vt:lpstr>27. Februar 2020 – Betreiberanfrage</vt:lpstr>
      <vt:lpstr>Ergebnisse der Betreiberdiskussion am 27.02.2020  Aktuelle Hinweise nach Sichtung der Informationslage:</vt:lpstr>
      <vt:lpstr>27.02.2020</vt:lpstr>
      <vt:lpstr>Aktuelle Betreiberbeispiele - organisatorische Maßnahmen</vt:lpstr>
      <vt:lpstr>Betriebliche Pandemieplanung</vt:lpstr>
      <vt:lpstr>12.3.2020 Robert Koch Institut – Steckbrief zu Covid 19https://www.rki.de/DE/Content/InfAZ/N/Neuartiges_Coronavirus/Steckbrief.html#doc13776792bodyText1</vt:lpstr>
    </vt:vector>
  </TitlesOfParts>
  <Company>taktil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 Winkelmann</dc:creator>
  <cp:lastModifiedBy>schlueter</cp:lastModifiedBy>
  <cp:revision>1026</cp:revision>
  <cp:lastPrinted>2019-06-12T15:40:22Z</cp:lastPrinted>
  <dcterms:created xsi:type="dcterms:W3CDTF">2009-04-15T15:22:13Z</dcterms:created>
  <dcterms:modified xsi:type="dcterms:W3CDTF">2020-03-12T08:39:39Z</dcterms:modified>
</cp:coreProperties>
</file>